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4140" r:id="rId1"/>
    <p:sldMasterId id="2147484164" r:id="rId2"/>
    <p:sldMasterId id="2147484188" r:id="rId3"/>
    <p:sldMasterId id="2147484212" r:id="rId4"/>
    <p:sldMasterId id="2147484260" r:id="rId5"/>
    <p:sldMasterId id="2147484272" r:id="rId6"/>
    <p:sldMasterId id="2147484284" r:id="rId7"/>
    <p:sldMasterId id="2147484296" r:id="rId8"/>
    <p:sldMasterId id="2147484320" r:id="rId9"/>
    <p:sldMasterId id="2147484332" r:id="rId10"/>
    <p:sldMasterId id="2147484356" r:id="rId11"/>
    <p:sldMasterId id="2147484368" r:id="rId12"/>
    <p:sldMasterId id="2147484380" r:id="rId13"/>
    <p:sldMasterId id="2147484405" r:id="rId14"/>
    <p:sldMasterId id="2147484418" r:id="rId15"/>
    <p:sldMasterId id="2147484430" r:id="rId16"/>
    <p:sldMasterId id="2147484466" r:id="rId17"/>
    <p:sldMasterId id="2147484478" r:id="rId18"/>
    <p:sldMasterId id="2147484490" r:id="rId19"/>
    <p:sldMasterId id="2147484538" r:id="rId20"/>
  </p:sldMasterIdLst>
  <p:notesMasterIdLst>
    <p:notesMasterId r:id="rId57"/>
  </p:notesMasterIdLst>
  <p:handoutMasterIdLst>
    <p:handoutMasterId r:id="rId58"/>
  </p:handoutMasterIdLst>
  <p:sldIdLst>
    <p:sldId id="257" r:id="rId21"/>
    <p:sldId id="261" r:id="rId22"/>
    <p:sldId id="260" r:id="rId23"/>
    <p:sldId id="259" r:id="rId24"/>
    <p:sldId id="258" r:id="rId25"/>
    <p:sldId id="262" r:id="rId26"/>
    <p:sldId id="264" r:id="rId27"/>
    <p:sldId id="269" r:id="rId28"/>
    <p:sldId id="270" r:id="rId29"/>
    <p:sldId id="266" r:id="rId30"/>
    <p:sldId id="271" r:id="rId31"/>
    <p:sldId id="273" r:id="rId32"/>
    <p:sldId id="274" r:id="rId33"/>
    <p:sldId id="275" r:id="rId34"/>
    <p:sldId id="278" r:id="rId35"/>
    <p:sldId id="277" r:id="rId36"/>
    <p:sldId id="279" r:id="rId37"/>
    <p:sldId id="281" r:id="rId38"/>
    <p:sldId id="284" r:id="rId39"/>
    <p:sldId id="282" r:id="rId40"/>
    <p:sldId id="286" r:id="rId41"/>
    <p:sldId id="287" r:id="rId42"/>
    <p:sldId id="289" r:id="rId43"/>
    <p:sldId id="291" r:id="rId44"/>
    <p:sldId id="288" r:id="rId45"/>
    <p:sldId id="290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</p:sldIdLst>
  <p:sldSz cx="9144000" cy="6858000" type="screen4x3"/>
  <p:notesSz cx="6858000" cy="9144000"/>
  <p:embeddedFontLst>
    <p:embeddedFont>
      <p:font typeface="Franklin Gothic Book" pitchFamily="34" charset="0"/>
      <p:regular r:id="rId59"/>
      <p:italic r:id="rId60"/>
    </p:embeddedFont>
    <p:embeddedFont>
      <p:font typeface="B Nazanin" charset="-78"/>
      <p:regular r:id="rId61"/>
      <p:bold r:id="rId62"/>
    </p:embeddedFont>
    <p:embeddedFont>
      <p:font typeface="Calibri" pitchFamily="34" charset="0"/>
      <p:regular r:id="rId63"/>
      <p:bold r:id="rId64"/>
      <p:italic r:id="rId65"/>
      <p:boldItalic r:id="rId66"/>
    </p:embeddedFont>
    <p:embeddedFont>
      <p:font typeface="B Zar" charset="-78"/>
      <p:regular r:id="rId67"/>
      <p:bold r:id="rId68"/>
    </p:embeddedFont>
    <p:embeddedFont>
      <p:font typeface="Constantia" pitchFamily="18" charset="0"/>
      <p:regular r:id="rId69"/>
      <p:bold r:id="rId70"/>
      <p:italic r:id="rId71"/>
      <p:boldItalic r:id="rId72"/>
    </p:embeddedFont>
    <p:embeddedFont>
      <p:font typeface="Wingdings 2" pitchFamily="18" charset="2"/>
      <p:regular r:id="rId73"/>
    </p:embeddedFont>
    <p:embeddedFont>
      <p:font typeface="Candara" pitchFamily="34" charset="0"/>
      <p:regular r:id="rId74"/>
      <p:bold r:id="rId75"/>
      <p:italic r:id="rId76"/>
      <p:boldItalic r:id="rId77"/>
    </p:embeddedFont>
    <p:embeddedFont>
      <p:font typeface="Century Schoolbook" pitchFamily="18" charset="0"/>
      <p:regular r:id="rId78"/>
      <p:bold r:id="rId79"/>
      <p:italic r:id="rId80"/>
      <p:boldItalic r:id="rId81"/>
    </p:embeddedFont>
    <p:embeddedFont>
      <p:font typeface="Trebuchet MS" pitchFamily="34" charset="0"/>
      <p:regular r:id="rId82"/>
      <p:bold r:id="rId83"/>
      <p:italic r:id="rId84"/>
      <p:boldItalic r:id="rId85"/>
    </p:embeddedFont>
    <p:embeddedFont>
      <p:font typeface="Tahoma" pitchFamily="34" charset="0"/>
      <p:regular r:id="rId86"/>
      <p:bold r:id="rId87"/>
    </p:embeddedFont>
    <p:embeddedFont>
      <p:font typeface="Cambria" pitchFamily="18" charset="0"/>
      <p:regular r:id="rId88"/>
      <p:bold r:id="rId89"/>
      <p:italic r:id="rId90"/>
      <p:boldItalic r:id="rId91"/>
    </p:embeddedFont>
    <p:embeddedFont>
      <p:font typeface="Lucida Sans Unicode" pitchFamily="34" charset="0"/>
      <p:regular r:id="rId92"/>
    </p:embeddedFont>
    <p:embeddedFont>
      <p:font typeface="Wingdings 3" pitchFamily="18" charset="2"/>
      <p:regular r:id="rId93"/>
    </p:embeddedFont>
    <p:embeddedFont>
      <p:font typeface="Andalus" pitchFamily="18" charset="-78"/>
      <p:regular r:id="rId94"/>
    </p:embeddedFont>
    <p:embeddedFont>
      <p:font typeface="Century Gothic" pitchFamily="34" charset="0"/>
      <p:regular r:id="rId95"/>
      <p:bold r:id="rId96"/>
      <p:italic r:id="rId97"/>
      <p:boldItalic r:id="rId98"/>
    </p:embeddedFont>
    <p:embeddedFont>
      <p:font typeface="Georgia" pitchFamily="18" charset="0"/>
      <p:regular r:id="rId99"/>
      <p:bold r:id="rId100"/>
      <p:italic r:id="rId101"/>
      <p:boldItalic r:id="rId102"/>
    </p:embeddedFont>
    <p:embeddedFont>
      <p:font typeface="Gill Sans MT" pitchFamily="34" charset="0"/>
      <p:regular r:id="rId103"/>
      <p:bold r:id="rId104"/>
      <p:italic r:id="rId105"/>
      <p:boldItalic r:id="rId106"/>
    </p:embeddedFont>
    <p:embeddedFont>
      <p:font typeface="Franklin Gothic Medium" pitchFamily="34" charset="0"/>
      <p:regular r:id="rId107"/>
      <p:italic r:id="rId108"/>
    </p:embeddedFont>
    <p:embeddedFont>
      <p:font typeface="Algerian" pitchFamily="82" charset="0"/>
      <p:regular r:id="rId109"/>
    </p:embeddedFont>
    <p:embeddedFont>
      <p:font typeface="B Bardiya" charset="-78"/>
      <p:regular r:id="rId110"/>
      <p:bold r:id="rId111"/>
    </p:embeddedFont>
    <p:embeddedFont>
      <p:font typeface="Verdana" pitchFamily="34" charset="0"/>
      <p:regular r:id="rId112"/>
      <p:bold r:id="rId113"/>
      <p:italic r:id="rId114"/>
      <p:boldItalic r:id="rId115"/>
    </p:embeddedFont>
    <p:embeddedFont>
      <p:font typeface="Tunga" pitchFamily="34" charset="0"/>
      <p:regular r:id="rId116"/>
      <p:bold r:id="rId11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713E50C-E4C2-4331-9345-BBE5C126AD91}">
          <p14:sldIdLst>
            <p14:sldId id="257"/>
            <p14:sldId id="261"/>
            <p14:sldId id="260"/>
            <p14:sldId id="259"/>
            <p14:sldId id="258"/>
            <p14:sldId id="262"/>
            <p14:sldId id="264"/>
            <p14:sldId id="269"/>
            <p14:sldId id="270"/>
          </p14:sldIdLst>
        </p14:section>
        <p14:section name="Untitled Section" id="{33152920-3991-4982-B3AE-E9A0964AA780}">
          <p14:sldIdLst>
            <p14:sldId id="266"/>
            <p14:sldId id="271"/>
            <p14:sldId id="273"/>
            <p14:sldId id="274"/>
            <p14:sldId id="275"/>
            <p14:sldId id="278"/>
            <p14:sldId id="277"/>
            <p14:sldId id="279"/>
            <p14:sldId id="281"/>
            <p14:sldId id="284"/>
            <p14:sldId id="282"/>
            <p14:sldId id="286"/>
            <p14:sldId id="287"/>
            <p14:sldId id="289"/>
            <p14:sldId id="291"/>
            <p14:sldId id="288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47" autoAdjust="0"/>
    <p:restoredTop sz="94662" autoAdjust="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openxmlformats.org/officeDocument/2006/relationships/font" Target="fonts/font59.fntdata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84" Type="http://schemas.openxmlformats.org/officeDocument/2006/relationships/font" Target="fonts/font26.fntdata"/><Relationship Id="rId89" Type="http://schemas.openxmlformats.org/officeDocument/2006/relationships/font" Target="fonts/font31.fntdata"/><Relationship Id="rId112" Type="http://schemas.openxmlformats.org/officeDocument/2006/relationships/font" Target="fonts/font54.fntdata"/><Relationship Id="rId16" Type="http://schemas.openxmlformats.org/officeDocument/2006/relationships/slideMaster" Target="slideMasters/slideMaster16.xml"/><Relationship Id="rId107" Type="http://schemas.openxmlformats.org/officeDocument/2006/relationships/font" Target="fonts/font49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handoutMaster" Target="handoutMasters/handoutMaster1.xml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102" Type="http://schemas.openxmlformats.org/officeDocument/2006/relationships/font" Target="fonts/font44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90" Type="http://schemas.openxmlformats.org/officeDocument/2006/relationships/font" Target="fonts/font32.fntdata"/><Relationship Id="rId95" Type="http://schemas.openxmlformats.org/officeDocument/2006/relationships/font" Target="fonts/font37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100" Type="http://schemas.openxmlformats.org/officeDocument/2006/relationships/font" Target="fonts/font42.fntdata"/><Relationship Id="rId105" Type="http://schemas.openxmlformats.org/officeDocument/2006/relationships/font" Target="fonts/font47.fntdata"/><Relationship Id="rId113" Type="http://schemas.openxmlformats.org/officeDocument/2006/relationships/font" Target="fonts/font55.fntdata"/><Relationship Id="rId11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font" Target="fonts/font27.fntdata"/><Relationship Id="rId93" Type="http://schemas.openxmlformats.org/officeDocument/2006/relationships/font" Target="fonts/font35.fntdata"/><Relationship Id="rId98" Type="http://schemas.openxmlformats.org/officeDocument/2006/relationships/font" Target="fonts/font40.fntdata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103" Type="http://schemas.openxmlformats.org/officeDocument/2006/relationships/font" Target="fonts/font45.fntdata"/><Relationship Id="rId108" Type="http://schemas.openxmlformats.org/officeDocument/2006/relationships/font" Target="fonts/font50.fntdata"/><Relationship Id="rId116" Type="http://schemas.openxmlformats.org/officeDocument/2006/relationships/font" Target="fonts/font58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font" Target="fonts/font30.fntdata"/><Relationship Id="rId91" Type="http://schemas.openxmlformats.org/officeDocument/2006/relationships/font" Target="fonts/font33.fntdata"/><Relationship Id="rId96" Type="http://schemas.openxmlformats.org/officeDocument/2006/relationships/font" Target="fonts/font38.fntdata"/><Relationship Id="rId111" Type="http://schemas.openxmlformats.org/officeDocument/2006/relationships/font" Target="fonts/font5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notesMaster" Target="notesMasters/notesMaster1.xml"/><Relationship Id="rId106" Type="http://schemas.openxmlformats.org/officeDocument/2006/relationships/font" Target="fonts/font48.fntdata"/><Relationship Id="rId114" Type="http://schemas.openxmlformats.org/officeDocument/2006/relationships/font" Target="fonts/font56.fntdata"/><Relationship Id="rId11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font" Target="fonts/font28.fntdata"/><Relationship Id="rId94" Type="http://schemas.openxmlformats.org/officeDocument/2006/relationships/font" Target="fonts/font36.fntdata"/><Relationship Id="rId99" Type="http://schemas.openxmlformats.org/officeDocument/2006/relationships/font" Target="fonts/font41.fntdata"/><Relationship Id="rId101" Type="http://schemas.openxmlformats.org/officeDocument/2006/relationships/font" Target="fonts/font4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font" Target="fonts/font51.fntdata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font" Target="fonts/font18.fntdata"/><Relationship Id="rId97" Type="http://schemas.openxmlformats.org/officeDocument/2006/relationships/font" Target="fonts/font39.fntdata"/><Relationship Id="rId104" Type="http://schemas.openxmlformats.org/officeDocument/2006/relationships/font" Target="fonts/font46.fntdata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92" Type="http://schemas.openxmlformats.org/officeDocument/2006/relationships/font" Target="fonts/font3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font" Target="fonts/font8.fntdata"/><Relationship Id="rId87" Type="http://schemas.openxmlformats.org/officeDocument/2006/relationships/font" Target="fonts/font29.fntdata"/><Relationship Id="rId110" Type="http://schemas.openxmlformats.org/officeDocument/2006/relationships/font" Target="fonts/font52.fntdata"/><Relationship Id="rId115" Type="http://schemas.openxmlformats.org/officeDocument/2006/relationships/font" Target="fonts/font5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irmgn.ir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a-IR" smtClean="0"/>
              <a:t>16/مارس/15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FBE31-D05C-4849-B049-274CBBDBBF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fa-IR" smtClean="0"/>
              <a:t>16/مارس/15</a:t>
            </a:r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96FC17-9D5F-4FD0-A094-F5E8B74397B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4903712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16/مارس/15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1633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16/مارس/15</a:t>
            </a:r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16/مارس/15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3482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a-IR" smtClean="0"/>
              <a:t>16/مارس/15</a:t>
            </a:r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a-IR" smtClean="0"/>
              <a:t>16/مارس/15</a:t>
            </a:r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a-IR" smtClean="0"/>
              <a:t>16/مارس/15</a:t>
            </a:r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A229-F40C-4B6A-9F5C-166EF5B85610}" type="datetime8">
              <a:rPr lang="fa-IR" smtClean="0"/>
              <a:t>16/مارس/15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A18C-A2E2-4B33-B57F-69F4EDF78410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9D70F9-9852-4F02-834D-E74D008B1481}" type="datetime8">
              <a:rPr lang="fa-IR" smtClean="0"/>
              <a:t>16/مارس/15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F7522-8D21-4803-9DEC-8AF574B96F4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F069E-6F45-46FF-9CFA-0253F3614C14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C76603-5727-4B17-B28C-F92984074C0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94C30-367A-45B0-A109-D6D5158A877F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D14DE-2850-4D7D-A274-D9681754BFD1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E285D-A689-421F-9CF9-D3431C968241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8F56BE-D711-42F8-85AC-0737104D5051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48AFC5-9FB1-46FB-B027-4C7B6C79F36A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6DB3-BEC7-45C6-B400-A76DC6237EE6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5A12-8E8E-44E8-ACA5-060C15AE49D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35A83-E216-41A9-BFF1-BE681DC2DE4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634901E-5026-4BBF-8558-70E06AF3D5AB}" type="datetime8">
              <a:rPr lang="fa-IR" smtClean="0"/>
              <a:t>16/مارس/15</a:t>
            </a:fld>
            <a:endParaRPr lang="fa-I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33B8-4BB9-4D07-AC27-EDD93B12AC80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0C7-C5D0-4157-817D-D45E5759A26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2995-D8E3-4571-A386-6CE70983A0B0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326-3606-400C-A917-443478E4E956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6281-9D9C-473E-8060-42BAD66507D3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136E-1D11-4806-B559-EC6542E7A2F5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73D9-9CA2-4657-A70A-54D053B4703F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9002-0654-407B-AF03-71634C775F15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DAE3-5E9D-488F-B12D-3C682A529E2B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8A33-5047-4049-A87A-2F90758A1E0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1FCB-FC31-4D46-9829-5AFE7E92DE4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D019FD-742D-443A-BA9C-9675B5AE476C}" type="datetime8">
              <a:rPr lang="fa-IR" smtClean="0"/>
              <a:t>16/مارس/15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D0A-6078-460F-9290-31EFE5D9758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4445-5012-4990-BF1F-879FC7F5101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DC5C-ACF5-4562-A30C-111EA3E7194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61A9DB-04C3-4159-87F7-F0BE46D836A9}" type="datetime8">
              <a:rPr lang="fa-IR" smtClean="0"/>
              <a:t>16/مارس/15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9E8785-5C6A-4718-BCA2-AB483A8FF69C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D64D-7938-4757-92E8-2635658A0615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561C-BA53-43DA-81D6-BAC02BAEB9C9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0A56-AE85-4EDE-87AD-733BDBD096B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E0E8-5601-49C8-B09E-FBBD0B400C8A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5232-F7D6-421E-AB7B-D5E26D13D7D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41D5-BEF7-459D-8A05-806E38CB83E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4200D3-7B9B-4233-9628-9AE150336EEF}" type="datetime8">
              <a:rPr lang="fa-IR" smtClean="0"/>
              <a:t>16/مارس/15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9C2685-E50D-444E-B390-AA3C4151727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5933B-3F8B-4707-9983-1C48139CA9C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16EFE-AEEE-468E-9DB8-BF4423BD1BC2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5370C-AEC4-423F-B145-AA16CED3E650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2077B-DFF4-499F-B3E7-88F3D9AA8490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A24E9-366C-4406-82CE-D2C654BDEFB0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F6F2-024A-4974-91CB-CF8E5B894E9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99728-7593-4173-B5E7-00B05FCC6E5F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91087-726D-4BE7-9B83-016C1A13E84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1ACC2B-6B0E-4444-A1D9-47055EED1D4B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F2260-0B78-452E-8668-18D52BE12406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3B61DA-C164-4F05-B4AB-D5F794A48543}" type="datetime8">
              <a:rPr lang="fa-IR" smtClean="0">
                <a:solidFill>
                  <a:srgbClr val="1C1C1C"/>
                </a:solidFill>
              </a:rPr>
              <a:t>16/مارس/15</a:t>
            </a:fld>
            <a:endParaRPr lang="en-US">
              <a:solidFill>
                <a:srgbClr val="1C1C1C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srgbClr val="1C1C1C"/>
                </a:solidFill>
              </a:rPr>
              <a:t>irmgn.ir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9F29D2-19A2-47D8-B268-68BEEECF6021}" type="slidenum">
              <a:rPr lang="ar-SA" smtClean="0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A84A2-1D16-492C-B651-B16A939A3109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491F6-A693-45E0-AF64-9710CDC3903D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A9F-511A-48A6-86DB-A0847299F75F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B6D4B-2FC1-4588-BA3D-2379CE3BF7C0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2B925-C3F7-40AC-9842-591AC38854AD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75BD-44D9-4A4B-B9B9-6F828FDC92CE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276A8-1A8B-45EC-8928-E9BA1577BBC2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A63-D5D2-4150-A5F8-9FCD6AA2AB24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5D6C3-AD76-4B98-AA82-1A47734A72D7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C20B8-0283-4F25-A5C6-DF4FB09AC8C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CF90-81FD-439B-93FB-28E06F857E3F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9EADF-C3CB-4189-A3A5-1EF68624D3FF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2E57D-34A8-46FE-B056-6C7E7E08476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BBD2DC-C53B-4416-B795-E14C55EC61C6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46AA2-E691-4782-90B6-210520806091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4A5307-E6C3-4E42-84CD-19D7663CB03F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707B52-1B27-4315-ACF3-20F98B6FF0B1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B9ADE-8E03-49F2-AB98-E1F7554E705C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8F7AD-2EBD-45FE-AB48-D3AC5BBF0243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FFF29-3924-4651-92B0-B892D9A0B336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C3526-BCF0-4612-8454-C19775FBA84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93038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B102AF-B6FF-4EC4-85E2-43B0A02A1203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50900E-AA8C-4034-AED2-02B9A2E6B50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068768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408F-7268-478A-A41B-05534225AEB5}" type="datetime8">
              <a:rPr lang="fa-IR" smtClean="0"/>
              <a:t>16/مارس/15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B4F-AE15-43C1-B554-5B7FC3927427}" type="datetime8">
              <a:rPr lang="fa-IR" smtClean="0"/>
              <a:t>16/مارس/15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724-787A-485B-81A6-1551EC5200D1}" type="datetime8">
              <a:rPr lang="fa-IR" smtClean="0"/>
              <a:t>16/مارس/15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D117-13E0-4AAA-962A-EE83ED6BB86A}" type="datetime8">
              <a:rPr lang="fa-IR" smtClean="0"/>
              <a:t>16/مارس/15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2A76-ADB9-487C-AA0A-F28A443D9FA0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A7F8-CCCB-4C9F-9C8F-08BDCAFCBD46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47F6-4F77-4A4C-8B5F-0250ABF80EAC}" type="datetime8">
              <a:rPr lang="fa-IR" smtClean="0"/>
              <a:t>16/مارس/15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7C43-7BB7-4A4E-B05A-31A319D55FF9}" type="datetime8">
              <a:rPr lang="fa-IR" smtClean="0"/>
              <a:t>16/مارس/15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D747-5BA2-4450-B316-6B5E83FF9E70}" type="datetime8">
              <a:rPr lang="fa-IR" smtClean="0"/>
              <a:t>16/مارس/15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590B-86B6-4CB0-ACD2-B28853FCD886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7BDD-4C2A-4E17-85BC-5A8150D7D73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1ECE-14E7-45A1-BC1F-147766A1914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A76A16-BF2C-4D7F-B903-957BFF795108}" type="datetime8">
              <a:rPr lang="fa-IR" smtClean="0"/>
              <a:t>16/مارس/15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4C23ED-0862-45F0-9863-DF3417C705E2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DEA51A-2F7D-4F55-B06C-51C0624C2AA6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ED9B-A952-4EEC-A346-AAC1A02723F5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D96C-AA9D-4C69-9228-22E61C3D6C0D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071-B2B5-43AD-B5B3-8FE7EEDDE60C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75C64B-0BF3-4021-8F09-DB15A868573E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6FDF-3C2C-4450-92DF-A5F88F613176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FD24A3-999B-4DC8-B627-2DC3B522596D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E2D74D-4A78-497B-B154-53970FBA9526}" type="datetime8">
              <a:rPr lang="fa-IR" smtClean="0"/>
              <a:t>16/مارس/15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2D1A-1A37-41E3-B7A2-630337864323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62D3-BA35-4C03-B8E0-C7F3716FB07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3D8D-94A3-421F-8111-87B2DA728563}" type="datetime8">
              <a:rPr lang="fa-IR" smtClean="0"/>
              <a:t>16/مارس/15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F1FA71-7F22-4A63-B7E5-5B2391969045}" type="datetime8">
              <a:rPr lang="fa-IR" smtClean="0"/>
              <a:t>16/مارس/15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D292-B9F2-4849-8E23-44AB6578CAAF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35BF-5A7A-469C-ACBA-CA48269774A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1971-579A-41E8-9593-A1BD85FBFA4C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E5EB-6A1E-4DE1-AAF2-E6A94A850A4C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EC6-C078-4E61-A302-C77072FDEE6E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E4C8-AE50-4B5C-8C55-CFB8CDC474B1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040247-F3AC-4CC7-9509-CC0DDD4E9BB8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A490-1C7B-4A02-81CF-311C003E41F6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80CC-F5F9-433C-9611-FC9CD150D04F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892B-7384-4503-96C2-ACE413C2B71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895D-4E27-4912-BE7E-B5E7A7C0FAD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FA40-83EE-44A8-AE73-34825D763C3A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6AF4-5C38-4318-9395-B3AEC672CD7B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20C6-A3AC-4F60-91B5-647D72596721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BE94-90CF-47AE-96F1-C5F3588ADDF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EBAF-C41A-4657-B62F-C0460A084A04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C6C7-7B93-4199-A384-C90BC438ACD7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EB21-6559-4BD5-80C8-36C51D18CE10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0C7-2F21-4C87-A716-F9CCAFA492C7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8934-4FB4-4F7E-B31C-75147999270A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E6EF-FB46-4474-A5BA-C18C4F6BA28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4776-4BE0-4663-A87B-626ADCFA0124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53A-F8E9-4DC1-91CF-3FA50997189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FF9-8F2D-4CDF-B39C-E5CEE51E7A6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B4BB6B-9554-4307-BCC6-D03F92D9E715}" type="datetime8">
              <a:rPr lang="fa-IR" smtClean="0"/>
              <a:t>16/مارس/15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80A266-7730-4C6A-8CD1-51347291B4D5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5248A4-30A7-42BC-AA59-2DA68ADE063A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BB82-8062-4DF3-91CB-96291A299852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FE79D-38F3-4BB1-AE6F-1FE9CF3C2270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B6F3C-A94A-4386-911A-684060D92114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F749A1-27BD-4E3F-9DEB-2AA18EAF5DA1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A8BF7-87C5-43E4-8A78-B8E09FF4C219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4C8EC-FEC1-4832-B3F3-1C18ED2F1ACB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B59C-CDD2-461E-BAD6-23948885119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AD9E-A3FA-44F8-8FDD-1271D9A50874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026C47-75CB-4962-BE3F-E7AA2D75610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284A-5DFC-40EB-ADB3-6A52A019EF53}" type="datetime8">
              <a:rPr lang="fa-IR" smtClean="0"/>
              <a:t>16/مارس/15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C7F2-320A-4037-AEE0-3A1A62B8645F}" type="datetime8">
              <a:rPr lang="fa-IR" smtClean="0"/>
              <a:t>16/مارس/15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7220-B066-4A7B-BF49-7437D5B07DCD}" type="datetime8">
              <a:rPr lang="fa-IR" smtClean="0"/>
              <a:t>16/مارس/15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E9F3-2469-4192-B9C7-E4E54F566998}" type="datetime8">
              <a:rPr lang="fa-IR" smtClean="0"/>
              <a:t>16/مارس/15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E9B-1FBB-4CA5-A8FB-34970EE27276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DA4-66F9-4185-9E0E-483CFC49A970}" type="datetime8">
              <a:rPr lang="fa-IR" smtClean="0"/>
              <a:t>16/مارس/15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2378-D27E-4195-85A7-437A571C37F6}" type="datetime8">
              <a:rPr lang="fa-IR" smtClean="0"/>
              <a:t>16/مارس/15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F2E4-F07C-4458-BD55-10EE800BA2DA}" type="datetime8">
              <a:rPr lang="fa-IR" smtClean="0"/>
              <a:t>16/مارس/15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0649-78EC-4A4E-BA7B-95FD16FF430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2F36-862E-4B8B-81F0-7A9B03C459B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97D0-4E7A-4E0D-91C8-0690C00A3618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65C-C61C-477A-9882-7DF50D458431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22C2-D7B2-48FD-A54B-8B30ABAB9293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67D2-B4FE-4913-A144-8F1AEBC28433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361-FAE5-4222-A7D3-53ABF6E9149B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A54-DCDC-45F0-AAAF-F9644FC12CBB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848D-0F01-43BF-9565-F75F15654023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363-5EA0-4699-8462-66776FA236E0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5919-545B-4FB1-9698-BF0F5C65A852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32C9-57FC-47A6-B8E7-AA1662E2E82C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BB9E-7044-410A-B345-A87A9D28FD1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81FD-1A3C-40F3-88FE-8B14057DEB07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B26-8231-4F69-819A-277EF15BB952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AE44-9BAD-4831-87BC-12A9BF08C36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5BFB-5F98-4101-854C-AF0B5E2B025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184-8643-43F6-9177-786B60FEF9FA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B7D2-1D75-4E49-9008-38173BB6EAE8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93-2F15-4D1B-8B26-E0DC89D0732E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0AC-E388-4B7C-B348-2D433E10B31E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7709-A7F0-443B-B983-65C2D07A3A6F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9F74-635D-4906-A251-F7AD98EC5FC7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7366-936C-42A3-BDB2-B5C01980D8BC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3D83-4D2C-4BCE-97E9-16955B6AADB3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0E2-2045-4BCF-B6D3-AA81CA424A46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6DFB-8F70-4922-AB83-629C90A00FF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F1E0-C960-4915-9242-02DA8CD61815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867-B85A-4A50-A02F-68F461805A71}" type="datetime8">
              <a:rPr lang="fa-IR" smtClean="0"/>
              <a:t>16/مارس/15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FE9-B23A-4082-9B4A-B1EFFA2978F3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899A-2420-47D8-9BB6-7978F5356D11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DCD0-9E19-42EE-A77F-94A48184D5EF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1E42-4800-41D1-9821-D0003BC46CEC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E08-46DF-4F86-A228-B8B3A0739961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70EE-D4FD-4F50-9CCE-05501C60C520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6FBA-FC39-4B77-8E88-E61E4C58182D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33D7-1B8F-4AF7-BFF8-89DFDED6E93C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0D6-9059-4BAA-A2CA-A2E062CEB7E6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7E2-C6F9-42D9-9A1D-59B837B45D44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5EF3-5140-4696-A821-35EEFC1C2EE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BCBAF6-F676-400F-A092-F5EFE278CE36}" type="datetime8">
              <a:rPr lang="fa-IR" smtClean="0"/>
              <a:t>16/مارس/15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E32B37-6896-427D-9391-25E0D7829C76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054372-B4D2-401F-BAF6-97F4AC4B3345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9766-784D-4227-8D58-E89E612F92F6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FB7A-87FA-41CE-A755-D939F7986C7E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F35D-AC3A-49A4-BEEC-A5D964254CA6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74FF85-D44D-4DE4-89E2-4DC5A6D99EE4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6919-8DD0-4D83-8AA0-1D522576212D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A0CF40-DF41-4E91-88E8-D2BA1B106440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31A9F6-1D9F-48C4-80DE-1456D103D729}" type="datetime8">
              <a:rPr lang="fa-IR" smtClean="0"/>
              <a:t>16/مارس/15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8EBC-AA7E-41FB-834E-FA2A30D96A8F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515-9A91-4621-9006-879A25C631DC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2441-1F59-4915-9CEB-C460AE320E58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0A34-6A41-486A-9FB7-78A1CA9B472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17BE-4C4F-40E6-A2AB-04CCE2CAFB34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081-B171-4739-BDEF-75964B4AC049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918C-6DBA-4E14-8FC9-D02CD4D5DBC5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69F4-0110-47F9-A50C-DE0530AE0D83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D66E-FE1D-47F7-8044-4EAC7E38559D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95E6-A467-46C8-B166-4559B2010EC9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2BEA-2A6F-49C3-864A-2268C4D5FAFD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118A-5B2F-4C70-8D46-83BB02187676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351B-706B-4028-A534-7B6CB966FD7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494D-1D49-4549-88E4-0CF8C765927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59FB24-CB02-44D7-8D4B-094667FCDB85}" type="datetime8">
              <a:rPr lang="fa-IR" smtClean="0"/>
              <a:t>16/مارس/15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1685E-EEA9-494D-A4FF-6BFE4D2E67E3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B2E7-7C12-4E1C-B9D4-8DEC7A260214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EFFC01-0824-451B-BAB4-CA5D83C7C7F0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A6856-A561-424F-92C3-C794337994A7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D9389-8162-4C11-A2C8-5DC69D8F19A1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AF0DD-F811-4EE1-9499-0563B2ADB004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911766-ABEA-4A0C-B3FB-7F638B6B37AB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04754-A4B5-42B3-A04E-7956DECDFCB3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8BE7A-8478-4757-8EA7-C3B20BD226DC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E703B5-3CD5-41FD-BF66-02A6E2AF791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B763BA-25C2-4B1E-963A-086388008E7C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01FEFC-46E6-48CE-A8D7-A7AA2B7C9B23}" type="datetime8">
              <a:rPr lang="fa-IR" smtClean="0"/>
              <a:t>16/مارس/15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B2E3-689E-450D-B129-FE210E0EE7AF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FC4A3-005F-4ADD-A5BA-0178EF93D93D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7C895C-A5C4-4A26-93BA-288FAC4D286E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DDE-E97F-4B95-BE79-072F5975E2FE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0876-8548-46F1-9261-847B6F8744EE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E13A6C-D0D3-4113-8DD8-3CE11E667FD8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31A6-77B6-43BB-9E49-B55997553103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78DF9D-23F1-4496-82DE-2362DFA590E0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57DA4B-F8B0-4795-8B7E-6786E94C7FC0}" type="datetime8">
              <a:rPr lang="fa-IR" smtClean="0"/>
              <a:t>16/مارس/15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irmgn.ir</a:t>
            </a:r>
            <a:endParaRPr lang="fa-I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0157-2386-43A8-81AF-8C1200981A37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6091-0CB1-4258-8E35-C4B0C4F7117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3C72B2-970C-4B49-BB9C-39A3A89C56D4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64F9F6-8F46-4679-87F7-4CCE921F31A3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060B254-DDC6-497A-B122-02113BD4EDA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sldNum="0" hdr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B9CA43-1CE6-4E74-B355-8BDA6A3010A4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5E7838-6717-4173-BFD2-03C60AB16128}" type="datetime8">
              <a:rPr lang="fa-IR" smtClean="0"/>
              <a:t>16/مارس/15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BFDC26-19B1-490A-825B-32F10A018684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4DF772-E168-44A5-A876-9AE6F5BBE60E}" type="datetime8">
              <a:rPr lang="fa-IR" smtClean="0"/>
              <a:t>16/مارس/15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61054B-69AE-4CF1-A047-06A8A2218561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0333F8-BDA2-4806-8F0F-D5FA49636F00}" type="datetime8">
              <a:rPr lang="fa-IR" smtClean="0"/>
              <a:t>16/مارس/15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A746C1-F85A-40FF-830C-4396C8208BDD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6F12BF-4715-4BE7-A891-F398383FFAA7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8571C6-A3BF-499A-B740-D3FFA1FB7F2F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50585E-87E7-46F7-805E-3CCE47EB5FB5}" type="datetime8">
              <a:rPr lang="fa-IR" smtClean="0"/>
              <a:t>16/مارس/15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3A73D9-6ACE-426B-A0EE-206BCFC5470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BDD400-6FA9-4121-9BA0-C7854435C978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sldNum="0" hdr="0"/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B2371A-CCBC-4C60-B936-0EAB38F9B34C}" type="datetime8">
              <a:rPr lang="fa-IR" smtClean="0"/>
              <a:t>16/مارس/15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E67103-43A2-40B6-88AC-4CEC68BBB9F1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B6B344-74E9-4ADA-92A9-2EE293697B79}" type="datetime8">
              <a:rPr lang="fa-IR" smtClean="0"/>
              <a:t>16/مارس/15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sldNum="0" hdr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210670-68A4-44A8-9906-96944863D16D}" type="datetime8">
              <a:rPr lang="fa-IR" smtClean="0"/>
              <a:t>16/مارس/15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CE825A-BF5F-4BA1-9FEB-1BED1331DA89}" type="datetime8">
              <a:rPr lang="fa-IR" smtClean="0"/>
              <a:t>16/مارس/15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irmgn.ir</a:t>
            </a:r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667FD-CA5F-49F1-B439-89D7BBF3222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25" y="332656"/>
            <a:ext cx="8280920" cy="548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dirty="0" smtClean="0"/>
              <a:t>بسم الله الرحمن الرحیم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81642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endParaRPr lang="fa-IR" sz="3600" dirty="0" smtClean="0">
              <a:cs typeface="B Nazanin" pitchFamily="2" charset="-78"/>
            </a:endParaRPr>
          </a:p>
          <a:p>
            <a:pPr algn="ctr"/>
            <a:r>
              <a:rPr lang="fa-IR" sz="4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مدیریت زنجیره تامین و لجستیک</a:t>
            </a:r>
          </a:p>
          <a:p>
            <a:pPr algn="ctr">
              <a:lnSpc>
                <a:spcPct val="110000"/>
              </a:lnSpc>
            </a:pP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9054977">
            <a:off x="283483" y="55135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زمستان93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025" y="5085184"/>
            <a:ext cx="2466975" cy="177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060" y="2492896"/>
            <a:ext cx="2171320" cy="23591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1509-4BC8-4BC1-9424-519891B201E9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478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400" b="1" dirty="0">
                <a:cs typeface="B Zar" pitchFamily="2" charset="-78"/>
              </a:rPr>
              <a:t>نواحی </a:t>
            </a:r>
            <a:r>
              <a:rPr lang="en-US" sz="2400" b="1" dirty="0">
                <a:cs typeface="B Zar" pitchFamily="2" charset="-78"/>
              </a:rPr>
              <a:t>SCM </a:t>
            </a:r>
            <a:r>
              <a:rPr lang="fa-IR" sz="2400" b="1" dirty="0" smtClean="0">
                <a:cs typeface="B Zar" pitchFamily="2" charset="-78"/>
              </a:rPr>
              <a:t> از </a:t>
            </a:r>
            <a:r>
              <a:rPr lang="fa-IR" sz="2400" b="1" dirty="0">
                <a:cs typeface="B Zar" pitchFamily="2" charset="-78"/>
              </a:rPr>
              <a:t>دیدگاه جانسون و </a:t>
            </a:r>
            <a:r>
              <a:rPr lang="fa-IR" sz="2400" b="1" dirty="0" smtClean="0">
                <a:cs typeface="B Zar" pitchFamily="2" charset="-78"/>
              </a:rPr>
              <a:t>پيک:</a:t>
            </a:r>
            <a:endParaRPr lang="fa-IR" sz="2400" b="1" dirty="0">
              <a:cs typeface="B Za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3657600" cy="3600400"/>
          </a:xfrm>
        </p:spPr>
        <p:txBody>
          <a:bodyPr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پشتيباني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و خدمات بعد از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فروش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لجستيک معکوس و بحث­هاي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محيط­زيست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منبع­يابي خارجي و پيمان­هاي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استراتژيک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مشوق­ها 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سنجه­ها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موضوعات جهاني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700808"/>
            <a:ext cx="3657600" cy="4425355"/>
          </a:xfrm>
        </p:spPr>
        <p:txBody>
          <a:bodyPr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موقعیت</a:t>
            </a:r>
          </a:p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لجستیک و حمل ونقل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موجودي 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پيش­بيني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بازاريابي و بازسازي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کانال­ها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مديريت عرضه­کننده­ها 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منابع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محيط­هاي واسط الکترونيکي و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اطلاعات</a:t>
            </a:r>
          </a:p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طراحي محصول و معرفي محصول جديد</a:t>
            </a:r>
          </a:p>
          <a:p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95536" y="6093296"/>
            <a:ext cx="7776864" cy="583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l">
              <a:buNone/>
            </a:pP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Source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en-US" sz="1500" dirty="0" smtClean="0">
                <a:cs typeface="B Zar" pitchFamily="2" charset="-78"/>
              </a:rPr>
              <a:t>: M </a:t>
            </a:r>
            <a:r>
              <a:rPr lang="en-US" sz="1500" dirty="0">
                <a:cs typeface="B Zar" pitchFamily="2" charset="-78"/>
              </a:rPr>
              <a:t>. Eric Janson &amp; David F.pyke . (1999). Supply chain management . The School of Business . hanover</a:t>
            </a:r>
            <a:endParaRPr lang="fa-IR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1545-3BC7-48BA-A6F5-F13B9AC812B4}" type="datetime8">
              <a:rPr lang="fa-IR" smtClean="0"/>
              <a:t>16/مارس/15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093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3768" y="836712"/>
            <a:ext cx="3657600" cy="639762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 الگوی گزينه­هاي </a:t>
            </a:r>
            <a:r>
              <a:rPr lang="fa-IR" dirty="0">
                <a:cs typeface="B Nazanin" pitchFamily="2" charset="-78"/>
              </a:rPr>
              <a:t>بازيافت محصول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20888"/>
            <a:ext cx="8136905" cy="2666716"/>
          </a:xfrm>
        </p:spPr>
      </p:pic>
      <p:sp>
        <p:nvSpPr>
          <p:cNvPr id="14" name="Rectangle 13"/>
          <p:cNvSpPr/>
          <p:nvPr/>
        </p:nvSpPr>
        <p:spPr>
          <a:xfrm rot="16200000">
            <a:off x="6808895" y="2874130"/>
            <a:ext cx="39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Supply Chain Management 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5949280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SOUECE</a:t>
            </a:r>
            <a:r>
              <a:rPr lang="en-US" sz="1400" dirty="0" smtClean="0"/>
              <a:t> : Rebecca </a:t>
            </a:r>
            <a:r>
              <a:rPr lang="en-US" sz="1400" dirty="0"/>
              <a:t>A. Morgan . (2005) . Inventory: Friend or Foe? . Fulcrum ConsultingWorks, Inc.</a:t>
            </a:r>
            <a:endParaRPr lang="fa-IR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2B66-CA12-4910-BBA6-F84442FD33A5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10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67600" cy="4369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fa-IR" sz="24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Zar" pitchFamily="2" charset="-78"/>
              </a:rPr>
              <a:t>پنج عملکرد براى مدیریت در برابر چالش هاى زنجیره </a:t>
            </a:r>
            <a:r>
              <a:rPr lang="fa-IR" sz="2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Zar" pitchFamily="2" charset="-78"/>
              </a:rPr>
              <a:t>تامین:</a:t>
            </a:r>
            <a:endParaRPr lang="fa-IR" sz="24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24936" cy="4916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عملکرد اول : ساختار شرکاى زنجیره تامین: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پایه ریزی طراحی زنجیره تامین بر اساس کارایی بر روی عوامل استراتژیک و با توجه به نیازمندیهای مشتری</a:t>
            </a:r>
          </a:p>
          <a:p>
            <a:pPr marL="0" indent="0">
              <a:buNone/>
            </a:pPr>
            <a:endParaRPr lang="fa-IR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عملکرد دوم : پیاده سازى ارتباطات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مشارکتى:</a:t>
            </a:r>
          </a:p>
          <a:p>
            <a:pPr marL="0" indent="0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هر تغییرى در زنجیره تامین باید به اطلاع شرکا برسد و در کل زنجیره پیاده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شود.</a:t>
            </a:r>
          </a:p>
          <a:p>
            <a:pPr marL="0" indent="0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در این قسمت عملیات پشتیبان فرآیندهاى زنجیره تامین بیان مى 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شوند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:</a:t>
            </a:r>
            <a:endParaRPr lang="fa-IR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 marL="0" indent="0">
              <a:buNone/>
            </a:pP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• سازماندهى تغییرات و نقش عملکردها در تغییرات زنجیره تامین </a:t>
            </a:r>
          </a:p>
          <a:p>
            <a:pPr marL="0" indent="0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• فرآیند مشارکتى براى طراحى مجدد زنجیره تامین </a:t>
            </a:r>
          </a:p>
          <a:p>
            <a:pPr marL="0" indent="0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• اجراى ارزیابى ها و نقش آنها </a:t>
            </a:r>
          </a:p>
          <a:p>
            <a:pPr marL="0" indent="0">
              <a:buNone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• جایگاه عملکرد مدیریت زنجیره تامین درون شرکت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D5CE64-7343-4E11-9090-B5D7E1839605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311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/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عملکرد سوم:  طراحى زنجیره تامین براى سود دهى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استراتژیک:</a:t>
            </a:r>
          </a:p>
          <a:p>
            <a:pPr marL="0" indent="0">
              <a:buNone/>
            </a:pP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اما ارتباط هر شرکت با شرکت‌هاى خارج از آن بسیار مشکل‌زا است. در مورد شرکاءدقت به موارد زیر ضرورى است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:</a:t>
            </a:r>
            <a:endParaRPr lang="fa-IR" sz="20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 marL="0" indent="0">
              <a:buNone/>
            </a:pP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•  انگیزه شرکا </a:t>
            </a:r>
          </a:p>
          <a:p>
            <a:pPr marL="0" indent="0">
              <a:buNone/>
            </a:pP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• ساختار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شرکا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عملکرد چهارم : اطلاعات مدیریت زنجیره تامین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: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نقش تکنولوژی و تغییرات </a:t>
            </a: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سیستمى باید تغییرات اصلاح  فرآیندها و استراتژى شرکت را  تحت الشعاع قرار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دهد؛که شامل:</a:t>
            </a:r>
          </a:p>
          <a:p>
            <a:pPr marL="0" indent="0">
              <a:buNone/>
            </a:pP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• </a:t>
            </a: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عناصر سیستم زنجیره تامین </a:t>
            </a:r>
            <a:b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 • نوآورى تکنولوژیکى </a:t>
            </a:r>
            <a:b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 • استفاده از وابسته هاى نرم افزارى </a:t>
            </a:r>
            <a:b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 • مشکلات موجود در مراحل پیاده سازى </a:t>
            </a:r>
            <a:endParaRPr lang="fa-IR" sz="20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 marL="0" indent="0">
              <a:buNone/>
            </a:pP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  <a:p>
            <a:pPr marL="0" indent="0">
              <a:buNone/>
            </a:pPr>
            <a:endParaRPr lang="fa-I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35" y="3284984"/>
            <a:ext cx="4727426" cy="2363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80E6AF-1618-497A-87EF-2DAE2F3C5EAA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201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476672"/>
            <a:ext cx="7344816" cy="5737848"/>
          </a:xfrm>
        </p:spPr>
        <p:txBody>
          <a:bodyPr/>
          <a:lstStyle/>
          <a:p>
            <a:pPr lvl="0">
              <a:buClr>
                <a:srgbClr val="FE8637"/>
              </a:buClr>
            </a:pPr>
            <a:r>
              <a:rPr lang="fa-IR" b="1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cs typeface="B Nazanin" pitchFamily="2" charset="-78"/>
              </a:rPr>
              <a:t>عملکرد پنجم : کاهش هزینه زنجیره تامین</a:t>
            </a:r>
            <a:r>
              <a:rPr lang="fa-IR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cs typeface="B Nazanin" pitchFamily="2" charset="-78"/>
              </a:rPr>
              <a:t>:</a:t>
            </a:r>
            <a:endParaRPr lang="fa-IR" dirty="0" smtClean="0">
              <a:cs typeface="B Nazanin" pitchFamily="2" charset="-78"/>
            </a:endParaRPr>
          </a:p>
          <a:p>
            <a:pPr marL="0" indent="0">
              <a:buNone/>
            </a:pP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شاخص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اصلى بهبودى زنجیره تامین، کاهش هزینه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است.</a:t>
            </a:r>
          </a:p>
          <a:p>
            <a:pPr marL="0" indent="0"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پنج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دلیل اصلى هزینه زایى عبارت‌اند از:</a:t>
            </a:r>
          </a:p>
          <a:p>
            <a:endParaRPr lang="fa-IR" dirty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Nazanin" pitchFamily="2" charset="-78"/>
              </a:rPr>
              <a:t>   •  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عدم وضوح فرآیند زنجیره تامین 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• 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تغییرات رویه هاى داخلى و خارجى شرکت 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• 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ضعف موجود در طراحى تولید </a:t>
            </a:r>
            <a:endParaRPr lang="fa-IR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• 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وجود اطلاعات ناقص براى تصمیم گیرى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• 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ضعف حلقه هاى زنجیره در ارتباط میان شرکا زنجیره تامین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92896"/>
            <a:ext cx="2286000" cy="1714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8EAD08-2863-4FC8-906D-AEE5E2A2C420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82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r"/>
            <a:r>
              <a:rPr lang="fa-IR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لجستیک:</a:t>
            </a:r>
            <a:endParaRPr lang="fa-IR" sz="2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ریشه لغتی از یونان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در موارد نظامی برای جابه جایی جنگ افزار و مهمات و جیره غذایی در مواقع حرکت از مکان اصلی به سمت خط مقدم.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ديکشنري </a:t>
            </a:r>
            <a:r>
              <a:rPr lang="fa-IR" dirty="0" smtClean="0">
                <a:cs typeface="B Nazanin" pitchFamily="2" charset="-78"/>
              </a:rPr>
              <a:t>آکسفورد: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000" dirty="0">
                <a:cs typeface="B Nazanin" pitchFamily="2" charset="-78"/>
              </a:rPr>
              <a:t>قسمتي از علوم نظامي که وظيفه تهيه و تحويل آماد و </a:t>
            </a:r>
            <a:r>
              <a:rPr lang="fa-IR" sz="2000" dirty="0" smtClean="0">
                <a:cs typeface="B Nazanin" pitchFamily="2" charset="-78"/>
              </a:rPr>
              <a:t>جابجايي </a:t>
            </a:r>
            <a:r>
              <a:rPr lang="fa-IR" sz="2000" dirty="0">
                <a:cs typeface="B Nazanin" pitchFamily="2" charset="-78"/>
              </a:rPr>
              <a:t>مواد و افراد و تجهيزات را دارد</a:t>
            </a:r>
            <a:r>
              <a:rPr lang="fa-IR" sz="2000" dirty="0" smtClean="0"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در منابع دیگر: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cs typeface="B Nazanin" pitchFamily="2" charset="-78"/>
              </a:rPr>
              <a:t>یک سیستم جامع نگر است که اهتمام آن در نظر گرفتن راه حل بهینه برای رسیدن به </a:t>
            </a:r>
            <a:r>
              <a:rPr lang="fa-IR" sz="2000" dirty="0" smtClean="0">
                <a:cs typeface="B Nazanin" pitchFamily="2" charset="-78"/>
              </a:rPr>
              <a:t>مقصود و رضایت مشتری است (= سود سازمان)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23528" y="6230938"/>
            <a:ext cx="6768752" cy="49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Source: Rushton A., Croucher P., Baker P.; “Handbook of Logistics and Distribution Management”,3rd edition 2006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1983482" cy="1738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7225263" y="3147064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Logistics</a:t>
            </a:r>
            <a:r>
              <a:rPr lang="en-US" dirty="0"/>
              <a:t> </a:t>
            </a:r>
            <a:endParaRPr lang="fa-I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6403-BE2D-4EC8-8F8B-E9B64B2E182C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273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801688" y="2133600"/>
            <a:ext cx="7504112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 مديريت لجستيک عبارتست از برنامه</a:t>
            </a:r>
            <a:r>
              <a:rPr lang="en-US" dirty="0">
                <a:cs typeface="B Nazanin" pitchFamily="2" charset="-78"/>
              </a:rPr>
              <a:t>‌</a:t>
            </a:r>
            <a:r>
              <a:rPr lang="fa-IR" dirty="0">
                <a:cs typeface="B Nazanin" pitchFamily="2" charset="-78"/>
              </a:rPr>
              <a:t>ريزي، اجرا و کنترل موثر و کاراي جريان </a:t>
            </a:r>
            <a:r>
              <a:rPr lang="fa-IR" dirty="0">
                <a:solidFill>
                  <a:srgbClr val="008000"/>
                </a:solidFill>
                <a:cs typeface="B Nazanin" pitchFamily="2" charset="-78"/>
              </a:rPr>
              <a:t>مستقيم و معکوس</a:t>
            </a:r>
            <a:r>
              <a:rPr lang="fa-IR" dirty="0">
                <a:cs typeface="B Nazanin" pitchFamily="2" charset="-78"/>
              </a:rPr>
              <a:t> ذخيره</a:t>
            </a:r>
            <a:r>
              <a:rPr lang="en-US" dirty="0">
                <a:cs typeface="B Nazanin" pitchFamily="2" charset="-78"/>
              </a:rPr>
              <a:t>‌</a:t>
            </a:r>
            <a:r>
              <a:rPr lang="fa-IR" dirty="0">
                <a:cs typeface="B Nazanin" pitchFamily="2" charset="-78"/>
              </a:rPr>
              <a:t>کردن کالاها، خدمات و اطلاعات مرتبط بين نقطه اصلي و نقطه مصرف, </a:t>
            </a:r>
            <a:r>
              <a:rPr lang="fa-IR" dirty="0" smtClean="0">
                <a:cs typeface="B Nazanin" pitchFamily="2" charset="-78"/>
              </a:rPr>
              <a:t>به منظور </a:t>
            </a:r>
            <a:r>
              <a:rPr lang="fa-IR" dirty="0">
                <a:cs typeface="B Nazanin" pitchFamily="2" charset="-78"/>
              </a:rPr>
              <a:t>تامين نيازمندي مشتري</a:t>
            </a:r>
            <a:r>
              <a:rPr lang="fa-IR" dirty="0" smtClean="0">
                <a:cs typeface="B Nazanin" pitchFamily="2" charset="-78"/>
              </a:rPr>
              <a:t>.</a:t>
            </a:r>
            <a:r>
              <a:rPr lang="en-US" sz="2000" dirty="0" smtClean="0">
                <a:solidFill>
                  <a:schemeClr val="folHlink"/>
                </a:solidFill>
                <a:latin typeface="Times New Roman" pitchFamily="18" charset="0"/>
                <a:cs typeface="B Nazanin" pitchFamily="2" charset="-78"/>
              </a:rPr>
              <a:t>(</a:t>
            </a:r>
            <a:r>
              <a:rPr lang="en-US" sz="2000" i="1" dirty="0">
                <a:solidFill>
                  <a:schemeClr val="folHlink"/>
                </a:solidFill>
                <a:latin typeface="Times New Roman" pitchFamily="18" charset="0"/>
                <a:cs typeface="B Nazanin" pitchFamily="2" charset="-78"/>
              </a:rPr>
              <a:t>CSCMP</a:t>
            </a:r>
            <a:r>
              <a:rPr lang="en-US" sz="2000" i="1" dirty="0" smtClean="0">
                <a:solidFill>
                  <a:schemeClr val="folHlink"/>
                </a:solidFill>
                <a:latin typeface="Times New Roman" pitchFamily="18" charset="0"/>
                <a:cs typeface="B Nazanin" pitchFamily="2" charset="-78"/>
              </a:rPr>
              <a:t>, 2006)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93038" cy="1157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b="0" dirty="0"/>
              <a:t>	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Logistics :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9726" name="Text Box 46"/>
          <p:cNvSpPr txBox="1">
            <a:spLocks noChangeArrowheads="1"/>
          </p:cNvSpPr>
          <p:nvPr/>
        </p:nvSpPr>
        <p:spPr bwMode="auto">
          <a:xfrm>
            <a:off x="1043608" y="5993607"/>
            <a:ext cx="7239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Source: Rushton A., Croucher P., Baker P.; “Handbook of Logistics and Distribution Management”,3rd edition 2006</a:t>
            </a:r>
            <a:r>
              <a:rPr 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20688"/>
            <a:ext cx="1401788" cy="1143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EED6-D920-4FDB-A085-3A6A2C6E45EF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2658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710952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cs typeface="B Nazanin" pitchFamily="2" charset="-78"/>
              </a:rPr>
              <a:t>گستره‌هاي مديريت لجستيک </a:t>
            </a:r>
            <a:r>
              <a:rPr lang="fa-IR" sz="2800" b="1" dirty="0" smtClean="0">
                <a:cs typeface="B Nazanin" pitchFamily="2" charset="-78"/>
              </a:rPr>
              <a:t>عبارتند از: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988840"/>
            <a:ext cx="6777317" cy="350897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fa-IR" dirty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    </a:t>
            </a: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لجستيک داخل مرزهاي يک کشور</a:t>
            </a:r>
          </a:p>
          <a:p>
            <a:pPr>
              <a:lnSpc>
                <a:spcPct val="150000"/>
              </a:lnSpc>
            </a:pP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    لجستيک داخلي</a:t>
            </a:r>
          </a:p>
          <a:p>
            <a:pPr>
              <a:lnSpc>
                <a:spcPct val="150000"/>
              </a:lnSpc>
            </a:pP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    لجستيک خارج از مرزهاي کشور</a:t>
            </a:r>
          </a:p>
          <a:p>
            <a:pPr>
              <a:lnSpc>
                <a:spcPct val="150000"/>
              </a:lnSpc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1008"/>
            <a:ext cx="3197931" cy="279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8B47-BA9B-4F31-BE61-9BDFACE30407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773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60848" cy="61387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منافع بكارگيري دانش 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لجستيک:</a:t>
            </a:r>
            <a:endParaRPr lang="fa-IR" sz="2800" b="1" dirty="0">
              <a:solidFill>
                <a:schemeClr val="accent6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52185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افزايش خدمت دهي به مصرف‌كنندگان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کاهش هزينه‌‌ها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ايجاد </a:t>
            </a: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مزيتهاي رقابتي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تعامل نزديکتر با تامين کنندگان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ايجاد فرصت براي خريد مقادير زياد و با هزينه کمتر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ايجاد مرجع پاسخگويي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توانايي اجراي دقيق سيستم‌ها به صورت ترکيبي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2185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موجودي‌هاي کمتر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بهره‌وري بالاتر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چابکي بيشتر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موعدهاي تحويل کوتاهتر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سود بالاتر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رعايت حقوق بيشتر مشتري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وجود موجودي‌ها و اندازه انباشته‌ها به مقدار صحيح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Nazanin" pitchFamily="2" charset="-78"/>
              </a:rPr>
              <a:t>قابليت مشاهده و ردگيري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رخدادها</a:t>
            </a:r>
            <a:endParaRPr lang="fa-IR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9DE4-B8D5-4965-886F-6DEA2365650C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457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3" name="Rectangle 23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93038" cy="642144"/>
          </a:xfrm>
        </p:spPr>
        <p:txBody>
          <a:bodyPr>
            <a:normAutofit/>
          </a:bodyPr>
          <a:lstStyle/>
          <a:p>
            <a:pPr algn="r"/>
            <a:r>
              <a:rPr lang="fa-IR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itchFamily="2" charset="-78"/>
              </a:rPr>
              <a:t>نقش حمل و نقل در زنجیره تامین و لجستیک از دید هزینه: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542839" name="Group 1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04129488"/>
              </p:ext>
            </p:extLst>
          </p:nvPr>
        </p:nvGraphicFramePr>
        <p:xfrm>
          <a:off x="683568" y="1196752"/>
          <a:ext cx="7632849" cy="3992880"/>
        </p:xfrm>
        <a:graphic>
          <a:graphicData uri="http://schemas.openxmlformats.org/drawingml/2006/table">
            <a:tbl>
              <a:tblPr/>
              <a:tblGrid>
                <a:gridCol w="4283935"/>
                <a:gridCol w="1451344"/>
                <a:gridCol w="1897570"/>
              </a:tblGrid>
              <a:tr h="3819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ايالات متحده آمريکا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1981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2005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درصد هزينه هاي لجستيک از توليد ناخالص داخلي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16.2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8.5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صرفه جويي به دلار با درنظر گرفتن12400 ميليارد دلار توليد ناخالص داخلي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954.8(ميليارد دلار)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75755">
                <a:tc gridSpan="3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اطلاعات کافي درمورد هزينه هاي لجستيکي در ايران موجود نيست و لذا محاسبات تقريبي آن چيزي را نشان مي دهد که بايد برقرار باشد تا نسبت ما با کشورهاي پيشرفته برقرار بماند.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819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توليد ناخالص داخلي ايران در سال 2005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570(ميليارد دلار)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7575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سهم تقريبي هزينه هاي لجستيک در کشور از توليد ناخالص داخلي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79.8(14 درصد)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819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سهم 4 درصدي هزينه هاي مديريت لجستيک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B Nazanin" pitchFamily="2" charset="-78"/>
                        </a:rPr>
                        <a:t>3.2 (ميليارد دلار)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15473" y="5517232"/>
            <a:ext cx="748883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Logistics Costs and U.S. Gross Domestic Product, Prepared by: MacroSys Research and </a:t>
            </a:r>
            <a:endParaRPr lang="en-US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Technology, Washington, DC, August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25,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2005                                                                   </a:t>
            </a:r>
          </a:p>
          <a:p>
            <a:pPr algn="l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* www.ilscs.ir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DD15-13E2-46B2-90C1-1B2688D75C07}" type="datetime8">
              <a:rPr lang="fa-IR" smtClean="0">
                <a:solidFill>
                  <a:srgbClr val="000000"/>
                </a:solidFill>
              </a:rPr>
              <a:t>16/مارس/15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irmgn.ir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062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B Zar" pitchFamily="2" charset="-78"/>
              </a:rPr>
              <a:t>مقدمه:</a:t>
            </a:r>
            <a:endParaRPr lang="fa-IR" sz="28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000" dirty="0">
                <a:cs typeface="B Nazanin" pitchFamily="2" charset="-78"/>
              </a:rPr>
              <a:t>شرکت­ها در فضايي که رقابت در آن به شدت در جريان است به دنبال سرعت­بخشي به فعاليت­­ها و عمليات خود مي­باشند. همچنين بحث­هايي نظير جهاني­سازي و گسترش شبکه­هايي مانند اينترنت از موضوعات مهمي هستند که در تأمين منابع، بازاريابي و </a:t>
            </a:r>
            <a:r>
              <a:rPr lang="fa-IR" sz="2000" dirty="0" smtClean="0">
                <a:cs typeface="B Nazanin" pitchFamily="2" charset="-78"/>
              </a:rPr>
              <a:t>ديگر مواردي </a:t>
            </a:r>
            <a:r>
              <a:rPr lang="fa-IR" sz="2000" dirty="0">
                <a:cs typeface="B Nazanin" pitchFamily="2" charset="-78"/>
              </a:rPr>
              <a:t>که شرکت­ها با آن درگيرند، اثر گذارند. با گستردگي منابع و افزايش کانال­هاي توزيع مختلف شرکت­ها به تنهايي قادر به توليد و توزيع تمامي قطعات موردنياز و کالاهاي توليدي خود نيستند. در اين حالت، ضرورت دارد که مواد و قطعات از عرضه­کننده­ها تهيه شده و در شرکت­ها با اجراي فرايندي، خروجي حاصل شده در کانال­هاي توزيع وارد شده و به‌دست مشتري برسد. پس بايد زنجيره­اي از شرکت­هاي گوناگون تشکيل شود که با همکاري يکديگر به توليد و عرضه محصول، اقدام کنند. در اينجاست که بحث زنجيره تأمين مطرح مي­شود.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F87-7164-4327-9CCC-78B2F1DA9C44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872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14104" cy="576064"/>
          </a:xfrm>
        </p:spPr>
        <p:txBody>
          <a:bodyPr>
            <a:normAutofit fontScale="90000"/>
          </a:bodyPr>
          <a:lstStyle/>
          <a:p>
            <a:pPr algn="r"/>
            <a:r>
              <a:rPr lang="fa-IR" sz="2400" b="1" dirty="0" smtClean="0">
                <a:cs typeface="B Nazanin" pitchFamily="2" charset="-78"/>
              </a:rPr>
              <a:t>بخش </a:t>
            </a:r>
            <a:r>
              <a:rPr lang="fa-IR" sz="2400" b="1" dirty="0">
                <a:cs typeface="B Nazanin" pitchFamily="2" charset="-78"/>
              </a:rPr>
              <a:t>مهمي از محصولات و خدمات مرتبط با مديريت زنجيره تامين و لجستيك </a:t>
            </a:r>
            <a:r>
              <a:rPr lang="fa-IR" sz="2400" b="1" dirty="0" smtClean="0">
                <a:cs typeface="B Nazanin" pitchFamily="2" charset="-78"/>
              </a:rPr>
              <a:t>: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980728"/>
            <a:ext cx="7312856" cy="52067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سيستمها و تجهيزات حمل و نقل محصولات و بار </a:t>
            </a:r>
            <a:endParaRPr lang="fa-IR" sz="1800" b="1" dirty="0" smtClean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فناوريها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و سيستمهاي ذخيره سازي و </a:t>
            </a: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انبارش</a:t>
            </a:r>
            <a:endParaRPr lang="fa-IR" sz="1800" b="1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 فناوريهاي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حمل و نقل اقلام خشك، اقلام مايع و اقلام فله </a:t>
            </a: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اي</a:t>
            </a:r>
          </a:p>
          <a:p>
            <a:pPr>
              <a:lnSpc>
                <a:spcPct val="200000"/>
              </a:lnSpc>
            </a:pP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خدمات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و فناوريهاي لجستيك مواد خطرناك، داراي ريسك و </a:t>
            </a: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ويژه</a:t>
            </a:r>
          </a:p>
          <a:p>
            <a:pPr>
              <a:lnSpc>
                <a:spcPct val="200000"/>
              </a:lnSpc>
            </a:pP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انواع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سيستمهاي كنترل (بيسيم و</a:t>
            </a: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...)</a:t>
            </a:r>
          </a:p>
          <a:p>
            <a:pPr>
              <a:lnSpc>
                <a:spcPct val="200000"/>
              </a:lnSpc>
            </a:pP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 سيستمها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و نرم افزارهاي مديريت حمل و نقل و مديريت </a:t>
            </a: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انبار</a:t>
            </a:r>
          </a:p>
          <a:p>
            <a:pPr>
              <a:lnSpc>
                <a:spcPct val="200000"/>
              </a:lnSpc>
            </a:pP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دسته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بندي انواع و اقسام مواد و </a:t>
            </a:r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محصولات به </a:t>
            </a:r>
            <a:r>
              <a:rPr lang="fa-IR" sz="1800" b="1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منظور انتقال، توزيع و فروش </a:t>
            </a:r>
            <a:endParaRPr lang="fa-IR" sz="1800" b="1" dirty="0" smtClean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endParaRPr lang="fa-IR" sz="1800" b="1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403602" y="3163447"/>
            <a:ext cx="388054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لجستيک در صنايع </a:t>
            </a:r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مختلف</a:t>
            </a:r>
            <a:endParaRPr lang="fa-I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BD57-C216-4D59-B68B-999333E572A7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1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>
                <a:effectLst/>
                <a:cs typeface="B Nazanin" pitchFamily="2" charset="-78"/>
              </a:rPr>
              <a:t>فاکتورهاي تاثیرگذار بر تصمیمات حمل و نقل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درهرحمل ونقلی که دردرون زنجیره انجام می شود، دوبازیگرکلیدي وجود دارد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:</a:t>
            </a:r>
          </a:p>
          <a:p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(Shipper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) </a:t>
            </a: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ارسال </a:t>
            </a:r>
            <a:r>
              <a:rPr lang="fa-I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کننده</a:t>
            </a: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:</a:t>
            </a:r>
          </a:p>
          <a:p>
            <a:pPr marL="82296" indent="0">
              <a:buNone/>
            </a:pP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طرفی </a:t>
            </a:r>
            <a:r>
              <a:rPr lang="fa-I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است که به جابجایی محصولات بین دو نقطه در زنجیره نیاز </a:t>
            </a: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دارد.</a:t>
            </a:r>
          </a:p>
          <a:p>
            <a:r>
              <a:rPr 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(Carrier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) </a:t>
            </a: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باربر:</a:t>
            </a:r>
          </a:p>
          <a:p>
            <a:pPr marL="82296" indent="0">
              <a:buNone/>
            </a:pPr>
            <a:r>
              <a:rPr lang="fa-I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طرفی است که محصولات را جابجا یا حمل و نقل می </a:t>
            </a: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cs typeface="B Nazanin" pitchFamily="2" charset="-78"/>
              </a:rPr>
              <a:t>کند.</a:t>
            </a:r>
          </a:p>
          <a:p>
            <a:pPr marL="82296" indent="0">
              <a:buNone/>
            </a:pPr>
            <a:endParaRPr lang="fa-IR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cs typeface="B Nazanin" pitchFamily="2" charset="-78"/>
            </a:endParaRPr>
          </a:p>
          <a:p>
            <a:pPr marL="82296" indent="0">
              <a:buNone/>
            </a:pPr>
            <a:r>
              <a:rPr lang="fa-I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cs typeface="B Nazanin" pitchFamily="2" charset="-78"/>
              </a:rPr>
              <a:t>برای مثال:</a:t>
            </a:r>
          </a:p>
          <a:p>
            <a:pPr marL="82296" indent="0">
              <a:buNone/>
            </a:pPr>
            <a:r>
              <a:rPr lang="fa-IR" sz="2400" b="1" dirty="0" smtClean="0">
                <a:cs typeface="B Nazanin" pitchFamily="2" charset="-78"/>
              </a:rPr>
              <a:t>وقتی شرکت </a:t>
            </a:r>
            <a:r>
              <a:rPr lang="en-US" sz="2400" b="1" dirty="0" smtClean="0">
                <a:cs typeface="B Nazanin" pitchFamily="2" charset="-78"/>
              </a:rPr>
              <a:t>dell</a:t>
            </a:r>
            <a:r>
              <a:rPr lang="fa-IR" sz="2400" b="1" dirty="0" smtClean="0">
                <a:cs typeface="B Nazanin" pitchFamily="2" charset="-78"/>
              </a:rPr>
              <a:t> از </a:t>
            </a:r>
            <a:r>
              <a:rPr lang="en-US" sz="2400" b="1" dirty="0" smtClean="0">
                <a:cs typeface="B Nazanin" pitchFamily="2" charset="-78"/>
              </a:rPr>
              <a:t>ups</a:t>
            </a:r>
            <a:r>
              <a:rPr lang="fa-IR" sz="2400" b="1" dirty="0" smtClean="0">
                <a:cs typeface="B Nazanin" pitchFamily="2" charset="-78"/>
              </a:rPr>
              <a:t> می خواهد تا کامپیوتر های آن را از شرکت به مشتری بفرستد </a:t>
            </a:r>
            <a:r>
              <a:rPr lang="en-US" sz="2400" b="1" dirty="0" smtClean="0">
                <a:cs typeface="B Nazanin" pitchFamily="2" charset="-78"/>
              </a:rPr>
              <a:t>dell</a:t>
            </a:r>
            <a:r>
              <a:rPr lang="fa-IR" sz="2400" b="1" dirty="0" smtClean="0">
                <a:cs typeface="B Nazanin" pitchFamily="2" charset="-78"/>
              </a:rPr>
              <a:t> یک ارسال کننده و </a:t>
            </a:r>
            <a:r>
              <a:rPr lang="en-US" sz="2400" b="1" dirty="0" smtClean="0">
                <a:cs typeface="B Nazanin" pitchFamily="2" charset="-78"/>
              </a:rPr>
              <a:t>ups </a:t>
            </a:r>
            <a:r>
              <a:rPr lang="fa-IR" sz="2400" b="1" dirty="0" smtClean="0">
                <a:cs typeface="B Nazanin" pitchFamily="2" charset="-78"/>
              </a:rPr>
              <a:t>یک باربر است.</a:t>
            </a:r>
            <a:endParaRPr lang="fa-IR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091335" y="2845023"/>
            <a:ext cx="3305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حمل و </a:t>
            </a: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نقل و لجستیک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F198-7CC6-4907-B89E-380E3D1C8042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20820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عوامل مؤثر برتصمیمات باربر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>
            <a:normAutofit/>
          </a:bodyPr>
          <a:lstStyle/>
          <a:p>
            <a:r>
              <a:rPr lang="fa-IR" sz="1800" b="1" dirty="0">
                <a:cs typeface="B Nazanin" pitchFamily="2" charset="-78"/>
              </a:rPr>
              <a:t>هدف </a:t>
            </a:r>
            <a:r>
              <a:rPr lang="fa-IR" sz="1800" b="1" dirty="0" smtClean="0">
                <a:cs typeface="B Nazanin" pitchFamily="2" charset="-78"/>
              </a:rPr>
              <a:t>باربر همواره بیشینه کردن میزان بازگشتی سرمایه گذاری وتعیین سیاستهای عملیاتی است.</a:t>
            </a:r>
          </a:p>
          <a:p>
            <a:endParaRPr lang="fa-IR" sz="1800" b="1" dirty="0" smtClean="0">
              <a:cs typeface="B Nazanin" pitchFamily="2" charset="-78"/>
            </a:endParaRPr>
          </a:p>
          <a:p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پس باید هزینه های زیر را در نظر بگیرد:</a:t>
            </a:r>
          </a:p>
          <a:p>
            <a:pPr>
              <a:buFont typeface="Wingdings" pitchFamily="2" charset="2"/>
              <a:buChar char="Ø"/>
            </a:pPr>
            <a:endParaRPr lang="fa-IR" sz="1800" b="1" dirty="0"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Nazanin" pitchFamily="2" charset="-78"/>
              </a:rPr>
              <a:t>هزینه هاي مرتبط باوسائل </a:t>
            </a:r>
            <a:r>
              <a:rPr lang="fa-IR" sz="2400" b="1" dirty="0" smtClean="0">
                <a:cs typeface="B Nazanin" pitchFamily="2" charset="-78"/>
              </a:rPr>
              <a:t>نقلیه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Nazanin" pitchFamily="2" charset="-78"/>
              </a:rPr>
              <a:t>هزینه هاي ثابت </a:t>
            </a:r>
            <a:r>
              <a:rPr lang="fa-IR" sz="2400" b="1" dirty="0" smtClean="0">
                <a:cs typeface="B Nazanin" pitchFamily="2" charset="-78"/>
              </a:rPr>
              <a:t>عملیاتی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Nazanin" pitchFamily="2" charset="-78"/>
              </a:rPr>
              <a:t>هزینه هاي مرتبط با میزان محموله </a:t>
            </a:r>
            <a:r>
              <a:rPr lang="fa-IR" sz="2400" b="1" dirty="0" smtClean="0">
                <a:cs typeface="B Nazanin" pitchFamily="2" charset="-78"/>
              </a:rPr>
              <a:t>ارسالی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Nazanin" pitchFamily="2" charset="-78"/>
              </a:rPr>
              <a:t>هزینه هاي مرتبط </a:t>
            </a:r>
            <a:r>
              <a:rPr lang="fa-IR" sz="2400" b="1" dirty="0" smtClean="0">
                <a:cs typeface="B Nazanin" pitchFamily="2" charset="-78"/>
              </a:rPr>
              <a:t>باسفر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>
                <a:cs typeface="B Nazanin" pitchFamily="2" charset="-78"/>
              </a:rPr>
              <a:t>هزینه هاي سربار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76440"/>
            <a:ext cx="2486025" cy="2940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D508-53C3-4244-ACA0-1E906452F205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3022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عوامل موثر برتصمیمات ارسال کننده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040560"/>
          </a:xfrm>
        </p:spPr>
        <p:txBody>
          <a:bodyPr>
            <a:normAutofit/>
          </a:bodyPr>
          <a:lstStyle/>
          <a:p>
            <a:pPr algn="ctr"/>
            <a:r>
              <a:rPr lang="fa-I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شامل </a:t>
            </a:r>
            <a:r>
              <a:rPr lang="fa-IR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طراحی شبکه حمل و نقل، انتخاب وسائل حمل ونقل، </a:t>
            </a:r>
            <a:r>
              <a:rPr lang="fa-I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وتخصیص </a:t>
            </a:r>
            <a:r>
              <a:rPr lang="fa-IR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محموله هاي هرمشتري به </a:t>
            </a:r>
            <a:r>
              <a:rPr lang="fa-I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وسیله حمل ونقل مناسب است.</a:t>
            </a:r>
          </a:p>
          <a:p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هدف</a:t>
            </a: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: </a:t>
            </a:r>
            <a:r>
              <a:rPr lang="fa-I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حداقل </a:t>
            </a:r>
            <a:r>
              <a:rPr lang="fa-I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کردن کل هزینه برآورده سازي سفارش مشتري ودرعین حال دستیابی به تعهدات </a:t>
            </a:r>
            <a:r>
              <a:rPr lang="fa-I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پاسخگویی.</a:t>
            </a:r>
          </a:p>
          <a:p>
            <a:pPr marL="0" indent="0" algn="ctr">
              <a:buNone/>
            </a:pPr>
            <a:r>
              <a:rPr lang="fa-I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پس باید هزینه های زیر را در نظر بگیرد:</a:t>
            </a:r>
            <a:endParaRPr lang="fa-I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pPr>
              <a:buFont typeface="Wingdings" pitchFamily="2" charset="2"/>
              <a:buChar char="Ø"/>
            </a:pPr>
            <a:endParaRPr lang="fa-IR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هزینه </a:t>
            </a: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حمل و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نقل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هزینه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موجودي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هزینه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تسهیلات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هزینه پردازش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سفارشات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هزینه سطح خدمت</a:t>
            </a: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pPr>
              <a:buFont typeface="Wingdings" pitchFamily="2" charset="2"/>
              <a:buChar char="Ø"/>
            </a:pPr>
            <a:endParaRPr lang="fa-I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</p:txBody>
      </p:sp>
      <p:pic>
        <p:nvPicPr>
          <p:cNvPr id="1026" name="Picture 2" descr="I:\loj\img.ph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3471">
            <a:off x="467544" y="3645024"/>
            <a:ext cx="4203328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C4FA-77E6-47E9-B58B-14FEA2A8D8A1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7083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604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Amazon.com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به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باربران بسته ها و سیستم پستی براي تحویل سفارشات مشتریان از انبارهاي عمده مرکزي خود متکی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است.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شرکت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Dell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 داراي تامین کنندگانی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در اقصی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نقاط دنیا بوده وبه مشتریان خود درسرتاسردنیا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از تگزاس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، ایرلند، و برزیل گرفته تا چین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و مالزي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کالا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می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فروشد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شرکت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تویوتا 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که به دلیل اجراي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سیستمی بنام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JIT</a:t>
            </a:r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 تنها به اندازه 4ساعت موجودي نگهداري می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کند.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دسترسی به محصول با تقاضاي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مشتري رابطه مستقیم دارد.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r"/>
            <a:r>
              <a:rPr lang="fa-IR" sz="36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B Nazanin" pitchFamily="2" charset="-78"/>
              </a:rPr>
              <a:t>به عنوان مثال:</a:t>
            </a:r>
            <a:endParaRPr lang="fa-IR" sz="36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152" y="5157582"/>
            <a:ext cx="1492344" cy="12436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317" y="5157582"/>
            <a:ext cx="1956986" cy="1465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232210"/>
            <a:ext cx="1565162" cy="117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BAF7C6-7116-4B31-9781-E314E8ED619C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9301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508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sz="2400" b="1" dirty="0">
                <a:cs typeface="B Nazanin" pitchFamily="2" charset="-78"/>
              </a:rPr>
              <a:t>روشهاي حمل </a:t>
            </a:r>
            <a:r>
              <a:rPr lang="fa-IR" sz="2400" b="1" dirty="0" smtClean="0">
                <a:cs typeface="B Nazanin" pitchFamily="2" charset="-78"/>
              </a:rPr>
              <a:t>ونقل ومشخصات </a:t>
            </a:r>
            <a:r>
              <a:rPr lang="fa-IR" sz="2400" b="1" dirty="0">
                <a:cs typeface="B Nazanin" pitchFamily="2" charset="-78"/>
              </a:rPr>
              <a:t>عملکردي آنها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752528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هوایی ، ریلی ، دریایی ، خط لوله ، الکترونیکی، جاده ای و بین روشی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           </a:t>
            </a:r>
            <a:r>
              <a:rPr lang="en-US" dirty="0" smtClean="0">
                <a:cs typeface="B Nazanin" pitchFamily="2" charset="-78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TL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رانندگانی که حاضر نیستند با کمتر از بار کامل حرکت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کنند.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جاده ای       </a:t>
            </a:r>
            <a:r>
              <a:rPr lang="en-US" dirty="0" smtClean="0">
                <a:cs typeface="B Nazanin" pitchFamily="2" charset="-78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LTL</a:t>
            </a:r>
            <a:r>
              <a:rPr lang="fa-IR" dirty="0" smtClean="0">
                <a:cs typeface="B Nazanin" pitchFamily="2" charset="-78"/>
              </a:rPr>
              <a:t> 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شرکتهایی 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که ازچندین ارسال کننده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بار را 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تحویل گرفته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وبا</a:t>
            </a:r>
            <a:endParaRPr lang="fa-IR" sz="1800" b="1" dirty="0">
              <a:solidFill>
                <a:srgbClr val="FF0000"/>
              </a:solidFill>
              <a:cs typeface="B Nazanin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                                                کنارهم 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چیدن آنها سعی می کنند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بارخود را 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تکمیل </a:t>
            </a: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کنند.</a:t>
            </a:r>
          </a:p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</a:t>
            </a:r>
          </a:p>
          <a:p>
            <a:pPr marL="0" indent="0">
              <a:buNone/>
            </a:pPr>
            <a:r>
              <a:rPr lang="fa-IR" dirty="0" smtClean="0">
                <a:cs typeface="B Nazanin" pitchFamily="2" charset="-78"/>
              </a:rPr>
              <a:t>              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129130" y="1700808"/>
            <a:ext cx="576064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86" y="3645024"/>
            <a:ext cx="6943725" cy="1944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572" y="6068083"/>
            <a:ext cx="21242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TL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: Truck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load</a:t>
            </a:r>
          </a:p>
          <a:p>
            <a:pPr algn="l"/>
            <a:r>
              <a:rPr lang="en-US" sz="1200" b="1" dirty="0">
                <a:latin typeface="Arial" pitchFamily="34" charset="0"/>
                <a:cs typeface="Arial" pitchFamily="34" charset="0"/>
              </a:rPr>
              <a:t>LTL: Less than truck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load</a:t>
            </a:r>
            <a:endParaRPr lang="fa-I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412005-FE6C-411F-AEDE-F77E6C1FAAA0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28452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9436"/>
            <a:ext cx="7272808" cy="6443998"/>
          </a:xfrm>
        </p:spPr>
      </p:pic>
      <p:sp>
        <p:nvSpPr>
          <p:cNvPr id="6" name="Rectangle 5"/>
          <p:cNvSpPr/>
          <p:nvPr/>
        </p:nvSpPr>
        <p:spPr>
          <a:xfrm rot="5400000">
            <a:off x="6448853" y="3290229"/>
            <a:ext cx="4536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مشخصات هزینه اي روشهاي حمل و نقل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7EBB-2850-49E4-8EE9-528842485C87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6089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3884602" cy="3600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fa-IR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گزینه هاي طراحی براي شبکه حمل و نقل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296" y="548680"/>
            <a:ext cx="5012768" cy="3028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9654" y="2941969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1-ارسال </a:t>
            </a:r>
            <a:r>
              <a:rPr lang="fa-IR" b="1" dirty="0">
                <a:cs typeface="B Nazanin" pitchFamily="2" charset="-78"/>
              </a:rPr>
              <a:t>مستقیم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17032"/>
            <a:ext cx="5256584" cy="2976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9269" y="6165304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2-ارسال </a:t>
            </a:r>
            <a:r>
              <a:rPr lang="fa-IR" b="1" dirty="0">
                <a:cs typeface="B Nazanin" pitchFamily="2" charset="-78"/>
              </a:rPr>
              <a:t>از طریق مرکز توزیع اصلی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821D-E90F-4C3B-9BA5-32865817B040}" type="datetime8">
              <a:rPr lang="fa-IR" smtClean="0"/>
              <a:t>16/مارس/15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17652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717032"/>
            <a:ext cx="4599537" cy="3036702"/>
          </a:xfrm>
        </p:spPr>
      </p:pic>
      <p:sp>
        <p:nvSpPr>
          <p:cNvPr id="5" name="Rectangle 4"/>
          <p:cNvSpPr/>
          <p:nvPr/>
        </p:nvSpPr>
        <p:spPr>
          <a:xfrm>
            <a:off x="5076056" y="6102007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 smtClean="0">
                <a:cs typeface="B Nazanin" pitchFamily="2" charset="-78"/>
              </a:rPr>
              <a:t>4-ارسال </a:t>
            </a:r>
            <a:r>
              <a:rPr lang="fa-IR" sz="1600" b="1" dirty="0">
                <a:cs typeface="B Nazanin" pitchFamily="2" charset="-78"/>
              </a:rPr>
              <a:t>محموله </a:t>
            </a:r>
            <a:r>
              <a:rPr lang="fa-IR" sz="1600" b="1" dirty="0" smtClean="0">
                <a:cs typeface="B Nazanin" pitchFamily="2" charset="-78"/>
              </a:rPr>
              <a:t>از </a:t>
            </a:r>
            <a:r>
              <a:rPr lang="fa-IR" sz="1600" b="1" dirty="0">
                <a:cs typeface="B Nazanin" pitchFamily="2" charset="-78"/>
              </a:rPr>
              <a:t>طریق مرکز </a:t>
            </a:r>
            <a:r>
              <a:rPr lang="fa-IR" sz="1600" b="1" dirty="0" smtClean="0">
                <a:cs typeface="B Nazanin" pitchFamily="2" charset="-78"/>
              </a:rPr>
              <a:t>   توزیع و مسیری </a:t>
            </a:r>
            <a:r>
              <a:rPr lang="fa-IR" sz="1600" b="1" dirty="0">
                <a:cs typeface="B Nazanin" pitchFamily="2" charset="-78"/>
              </a:rPr>
              <a:t>شبیه پخش </a:t>
            </a:r>
            <a:r>
              <a:rPr lang="fa-IR" sz="1600" b="1" dirty="0" smtClean="0">
                <a:cs typeface="B Nazanin" pitchFamily="2" charset="-78"/>
              </a:rPr>
              <a:t>شیر</a:t>
            </a:r>
            <a:endParaRPr lang="fa-IR" sz="1600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10" y="5011808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5-شبکه </a:t>
            </a:r>
            <a:r>
              <a:rPr lang="fa-IR" b="1" dirty="0">
                <a:cs typeface="B Nazanin" pitchFamily="2" charset="-78"/>
              </a:rPr>
              <a:t>هاي </a:t>
            </a:r>
            <a:r>
              <a:rPr lang="fa-IR" b="1" dirty="0" smtClean="0">
                <a:cs typeface="B Nazanin" pitchFamily="2" charset="-78"/>
              </a:rPr>
              <a:t>متناسب ترکیبی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22" y="332656"/>
            <a:ext cx="87979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506" y="3356992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3-ارسال </a:t>
            </a:r>
            <a:r>
              <a:rPr lang="fa-IR" b="1" dirty="0">
                <a:cs typeface="B Nazanin" pitchFamily="2" charset="-78"/>
              </a:rPr>
              <a:t>مستقیم مسیرهاي شبیه پخش شیر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DCF1-0509-4463-A942-07574D2074C0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078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91336" y="3101752"/>
            <a:ext cx="5970240" cy="576064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itchFamily="2" charset="-78"/>
              </a:rPr>
              <a:t>گزینه هاي طراحی براي شبکه حمل و نقل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9689" y="404664"/>
            <a:ext cx="19479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مقایسه گزینه ها:</a:t>
            </a:r>
            <a:endParaRPr lang="fa-I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88" y="1052736"/>
            <a:ext cx="7617303" cy="51845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0DC2-02AD-4265-948A-3428A7523F9F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8249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344437" cy="4032448"/>
          </a:xfrm>
        </p:spPr>
        <p:txBody>
          <a:bodyPr>
            <a:normAutofit/>
          </a:bodyPr>
          <a:lstStyle/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در نگاه کلان: </a:t>
            </a:r>
            <a:r>
              <a:rPr lang="fa-I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مجموعه عوامل خالق ارزش افزوده در </a:t>
            </a:r>
            <a:r>
              <a:rPr lang="fa-I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اقتصاد و اینکه درست </a:t>
            </a:r>
            <a:r>
              <a:rPr lang="fa-I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عمل نکردن این زنجیره مانعی برای خلق ارزش افزوده در نگاه کلان </a:t>
            </a:r>
            <a:r>
              <a:rPr lang="fa-I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Zar" pitchFamily="2" charset="-78"/>
              </a:rPr>
              <a:t>اقتصادی است.</a:t>
            </a:r>
            <a:endParaRPr lang="fa-I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cs typeface="B Zar" pitchFamily="2" charset="-78"/>
            </a:endParaRPr>
          </a:p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در </a:t>
            </a: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نگاه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خرد: </a:t>
            </a:r>
            <a:r>
              <a:rPr lang="fa-I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مجموعه سازمان های مستقل و جدا از هم که بوسیله جریان های مواد واطلاعات و جریانهای مالی به یکدیگر مرتبط هستند.</a:t>
            </a:r>
          </a:p>
          <a:p>
            <a:pPr marL="0" indent="0">
              <a:buNone/>
            </a:pPr>
            <a:endParaRPr lang="fa-IR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cs typeface="B Zar" pitchFamily="2" charset="-78"/>
            </a:endParaRPr>
          </a:p>
          <a:p>
            <a:pPr marL="0" indent="0">
              <a:buNone/>
            </a:pPr>
            <a:r>
              <a:rPr lang="fa-I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                       * حتى </a:t>
            </a:r>
            <a:r>
              <a:rPr lang="fa-I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خود مصرف کننده نهایى را نیز مى‌توان یکى از این سازمان‌ها در نظر </a:t>
            </a:r>
            <a:r>
              <a:rPr lang="fa-IR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گرفت*</a:t>
            </a:r>
          </a:p>
          <a:p>
            <a:pPr marL="0" indent="0">
              <a:buNone/>
            </a:pPr>
            <a:r>
              <a:rPr lang="fa-IR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B Zar" pitchFamily="2" charset="-78"/>
              </a:rPr>
              <a:t>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B Zar" pitchFamily="2" charset="-78"/>
              </a:rPr>
              <a:t>بطور کلی:</a:t>
            </a:r>
            <a:endParaRPr lang="fa-I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فعالیت‌هاى مرتبط با جریان کالا و تبدیل مواد، از مرحله تهیه ماده اولیه تا مرحله تحویل کالاى نهایى به مصرف کننده را شامل مى </a:t>
            </a:r>
            <a:r>
              <a:rPr lang="fa-IR" dirty="0" smtClean="0">
                <a:cs typeface="B Zar" pitchFamily="2" charset="-78"/>
              </a:rPr>
              <a:t>شود.</a:t>
            </a:r>
          </a:p>
          <a:p>
            <a:pPr algn="l"/>
            <a:r>
              <a:rPr lang="en-US" sz="1400" dirty="0" smtClean="0">
                <a:cs typeface="B Zar" pitchFamily="2" charset="-78"/>
              </a:rPr>
              <a:t>Source : LAUDON&amp;LAUDON </a:t>
            </a:r>
            <a:r>
              <a:rPr lang="en-US" sz="1400" dirty="0">
                <a:cs typeface="B Zar" pitchFamily="2" charset="-78"/>
              </a:rPr>
              <a:t>2002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>
            <a:normAutofit/>
          </a:bodyPr>
          <a:lstStyle/>
          <a:p>
            <a:r>
              <a:rPr lang="fa-I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Zar" pitchFamily="2" charset="-78"/>
              </a:rPr>
              <a:t>زنجیره تامین</a:t>
            </a:r>
            <a:endParaRPr lang="fa-IR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09B-B376-489A-944F-4921AFC94E39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46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554320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Nazanin" pitchFamily="2" charset="-78"/>
              </a:rPr>
              <a:t>حمل و نقل متناسب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7239000" cy="5206360"/>
          </a:xfrm>
        </p:spPr>
        <p:txBody>
          <a:bodyPr>
            <a:normAutofit/>
          </a:bodyPr>
          <a:lstStyle/>
          <a:p>
            <a:pPr algn="just"/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حمل ونقل متناسب یعنی استفاده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از شبکه </a:t>
            </a: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ها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و روشهاي </a:t>
            </a: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مختلف حمل ونقل براساس خصوصیات ومشخصات محصول ومشتري. </a:t>
            </a:r>
            <a:endParaRPr lang="fa-I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pPr algn="just"/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اکثریت </a:t>
            </a:r>
            <a:r>
              <a:rPr lang="fa-I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شرکتها، مجموعه متنوعی ازمحصولات را به فروش رسانده ومشتریان باخلق وخوي متفاوتی را خدمت می </a:t>
            </a: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دهند.</a:t>
            </a:r>
          </a:p>
          <a:p>
            <a:pPr algn="just"/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انواع حمل ونقل متناسب عبارت است از:</a:t>
            </a:r>
          </a:p>
          <a:p>
            <a:pPr algn="just"/>
            <a:endParaRPr lang="fa-I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  <a:p>
            <a:pPr algn="just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الف: حمل 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و نقل متناسب براساس چگالی وفاصله </a:t>
            </a: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مشتري</a:t>
            </a:r>
          </a:p>
          <a:p>
            <a:pPr marL="0" indent="0" algn="just">
              <a:buNone/>
            </a:pPr>
            <a:endParaRPr lang="fa-IR" sz="2000" dirty="0">
              <a:cs typeface="B Nazanin" pitchFamily="2" charset="-78"/>
            </a:endParaRPr>
          </a:p>
          <a:p>
            <a:pPr algn="just"/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ب</a:t>
            </a: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: حمل 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و نقل متناسب براساس اندازه </a:t>
            </a: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مشتري</a:t>
            </a:r>
          </a:p>
          <a:p>
            <a:pPr algn="just"/>
            <a:endParaRPr lang="fa-I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  <a:p>
            <a:pPr algn="just"/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ج: حمل و نقل متناسب براساس تقاضا و ارزش محصول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7502011" y="3019269"/>
            <a:ext cx="2192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decide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5937" y="6093296"/>
            <a:ext cx="372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 smtClean="0">
                <a:cs typeface="B Nazanin" pitchFamily="2" charset="-78"/>
              </a:rPr>
              <a:t>منبع:پژوهشنامۀ </a:t>
            </a:r>
            <a:r>
              <a:rPr lang="fa-IR" sz="1600" b="1" dirty="0">
                <a:cs typeface="B Nazanin" pitchFamily="2" charset="-78"/>
              </a:rPr>
              <a:t>حمل و </a:t>
            </a:r>
            <a:r>
              <a:rPr lang="fa-IR" sz="1600" b="1" dirty="0" smtClean="0">
                <a:cs typeface="B Nazanin" pitchFamily="2" charset="-78"/>
              </a:rPr>
              <a:t>نقل، فصل نهم</a:t>
            </a:r>
            <a:endParaRPr lang="fa-IR" sz="1600" b="1" dirty="0">
              <a:cs typeface="B Nazanin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5DA4-0407-43BF-8DE1-35EC4252BD52}" type="datetime8">
              <a:rPr lang="fa-IR" smtClean="0"/>
              <a:t>16/مارس/15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00140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7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B Nazanin" pitchFamily="2" charset="-78"/>
              </a:rPr>
              <a:t>حمل و نقل متناسب براساس چگالی وفاصله مشتري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8686800" cy="43924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8B4-E023-4534-841D-C6BE735D9846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68821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B Nazanin" pitchFamily="2" charset="-78"/>
              </a:rPr>
              <a:t>حمل و نقل متناسب براساس اندازه مشتري</a:t>
            </a:r>
            <a:br>
              <a:rPr lang="fa-IR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B Nazanin" pitchFamily="2" charset="-78"/>
              </a:rPr>
            </a:br>
            <a:endParaRPr lang="fa-IR" sz="2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b="1" dirty="0">
                <a:cs typeface="B Nazanin" pitchFamily="2" charset="-78"/>
              </a:rPr>
              <a:t>شرکتها باید اندازه مشتري و محل آنرا درحین طراحی شبکه حمل ونقل درنظربگیرند. </a:t>
            </a:r>
            <a:endParaRPr lang="fa-IR" sz="2000" b="1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b="1" dirty="0" smtClean="0">
                <a:cs typeface="B Nazanin" pitchFamily="2" charset="-78"/>
              </a:rPr>
              <a:t>مشتریان </a:t>
            </a:r>
            <a:r>
              <a:rPr lang="fa-IR" sz="2000" b="1" dirty="0">
                <a:cs typeface="B Nazanin" pitchFamily="2" charset="-78"/>
              </a:rPr>
              <a:t>بسیاربزرگ می توانند بااستفاده از </a:t>
            </a:r>
            <a:r>
              <a:rPr lang="fa-IR" sz="2000" b="1" dirty="0" smtClean="0">
                <a:cs typeface="B Nazanin" pitchFamily="2" charset="-78"/>
              </a:rPr>
              <a:t>باربران </a:t>
            </a:r>
            <a:r>
              <a:rPr lang="en-US" sz="2000" b="1" dirty="0" smtClean="0">
                <a:cs typeface="B Nazanin" pitchFamily="2" charset="-78"/>
              </a:rPr>
              <a:t>TL </a:t>
            </a:r>
            <a:r>
              <a:rPr lang="fa-IR" sz="2000" b="1" dirty="0" smtClean="0">
                <a:cs typeface="B Nazanin" pitchFamily="2" charset="-78"/>
              </a:rPr>
              <a:t> تامین </a:t>
            </a:r>
            <a:r>
              <a:rPr lang="fa-IR" sz="2000" b="1" dirty="0">
                <a:cs typeface="B Nazanin" pitchFamily="2" charset="-78"/>
              </a:rPr>
              <a:t>شوند درحالیکه، مشتریان کوچکتر نیاز به </a:t>
            </a:r>
            <a:r>
              <a:rPr lang="fa-IR" sz="2000" b="1" dirty="0" smtClean="0">
                <a:cs typeface="B Nazanin" pitchFamily="2" charset="-78"/>
              </a:rPr>
              <a:t>باربران </a:t>
            </a:r>
            <a:r>
              <a:rPr lang="en-US" sz="2000" b="1" dirty="0" smtClean="0">
                <a:cs typeface="B Nazanin" pitchFamily="2" charset="-78"/>
              </a:rPr>
              <a:t>LTL</a:t>
            </a:r>
            <a:r>
              <a:rPr lang="fa-IR" sz="2000" b="1" dirty="0" smtClean="0">
                <a:cs typeface="B Nazanin" pitchFamily="2" charset="-78"/>
              </a:rPr>
              <a:t> یا </a:t>
            </a:r>
            <a:r>
              <a:rPr lang="fa-IR" sz="2000" b="1" dirty="0">
                <a:cs typeface="B Nazanin" pitchFamily="2" charset="-78"/>
              </a:rPr>
              <a:t>ارسال مستقیم با مسیرهاي شبیه پخش شیر دارند</a:t>
            </a:r>
            <a:r>
              <a:rPr lang="fa-IR" sz="2000" b="1" dirty="0" smtClean="0">
                <a:cs typeface="B Nazanin" pitchFamily="2" charset="-78"/>
              </a:rPr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fa-IR" sz="2000" b="1" dirty="0">
              <a:cs typeface="B Nazanin" pitchFamily="2" charset="-78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مشتریان بزرگ با فراوانی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تحویل بیشتري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به آنها سرزده می شود که در این صورت همسویی بیشتري با هزینه تحویل نسبی آنها ایجاد می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شود.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6CC4-0EE8-461E-BCF1-5E6EC0235DD0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46417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B Nazanin" pitchFamily="2" charset="-78"/>
              </a:rPr>
              <a:t>حمل و نقل متناسب براساس تقاضا و ارزش محصول</a:t>
            </a:r>
            <a:r>
              <a:rPr lang="fa-IR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/>
            </a:r>
            <a:br>
              <a:rPr lang="fa-IR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</a:br>
            <a:endParaRPr lang="fa-IR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0"/>
            <a:ext cx="8569451" cy="388843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CB-071F-4C3A-ACF2-7ECE5CEB400F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80565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12776" cy="638944"/>
          </a:xfrm>
        </p:spPr>
        <p:txBody>
          <a:bodyPr>
            <a:normAutofit/>
          </a:bodyPr>
          <a:lstStyle/>
          <a:p>
            <a:pPr algn="r"/>
            <a:r>
              <a:rPr lang="fa-IR" sz="2000" b="1" dirty="0" smtClean="0">
                <a:cs typeface="B Nazanin" pitchFamily="2" charset="-78"/>
              </a:rPr>
              <a:t>جمع بندی تصمیم </a:t>
            </a:r>
            <a:r>
              <a:rPr lang="fa-IR" sz="2000" b="1" dirty="0">
                <a:cs typeface="B Nazanin" pitchFamily="2" charset="-78"/>
              </a:rPr>
              <a:t>گیري </a:t>
            </a:r>
            <a:r>
              <a:rPr lang="fa-IR" sz="2000" b="1" dirty="0" smtClean="0">
                <a:cs typeface="B Nazanin" pitchFamily="2" charset="-78"/>
              </a:rPr>
              <a:t> مدیریتی حمل </a:t>
            </a:r>
            <a:r>
              <a:rPr lang="fa-IR" sz="2000" b="1" dirty="0">
                <a:cs typeface="B Nazanin" pitchFamily="2" charset="-78"/>
              </a:rPr>
              <a:t>و </a:t>
            </a:r>
            <a:r>
              <a:rPr lang="fa-IR" sz="2000" b="1" dirty="0" smtClean="0">
                <a:cs typeface="B Nazanin" pitchFamily="2" charset="-78"/>
              </a:rPr>
              <a:t>نقل: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هم راستایی راهبرد حمل ونقل با راهبرد رقابتی.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مد نظر </a:t>
            </a:r>
            <a:r>
              <a:rPr lang="fa-IR" dirty="0">
                <a:cs typeface="B Nazanin" pitchFamily="2" charset="-78"/>
              </a:rPr>
              <a:t>داشتن حمل ونقل پیمان سپاري وداخلی بصورت توام.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طراحی شبکه حمل ونقلی که بتواند با تجارت الکترونیک کارکند.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استفاده ازفناوري دربهبود عملکرد حمل ونقل.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Nazanin" pitchFamily="2" charset="-78"/>
              </a:rPr>
              <a:t>طراحی انعطاف پذیري لازم درشبکه حمل ونقل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استفاده از الگوهای حمل ونقل متناسب.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2D40-EF3A-4812-AB67-F0997E9D824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95736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25544" cy="90872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منابع:</a:t>
            </a:r>
            <a:r>
              <a:rPr lang="fa-I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/>
            </a:r>
            <a:br>
              <a:rPr lang="fa-I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</a:br>
            <a:r>
              <a:rPr lang="en-US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source</a:t>
            </a:r>
            <a:endParaRPr lang="fa-IR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20940" cy="504056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a-IR" sz="1800" dirty="0">
                <a:cs typeface="B Nazanin" pitchFamily="2" charset="-78"/>
              </a:rPr>
              <a:t>وبسايت انجمن لجستيك </a:t>
            </a:r>
            <a:r>
              <a:rPr lang="fa-IR" sz="1800" dirty="0" smtClean="0">
                <a:cs typeface="B Nazanin" pitchFamily="2" charset="-78"/>
              </a:rPr>
              <a:t>ايران    </a:t>
            </a:r>
            <a:r>
              <a:rPr lang="en-US" sz="1800" b="0" dirty="0">
                <a:cs typeface="B Bardiya" pitchFamily="2" charset="-78"/>
              </a:rPr>
              <a:t>www.ilscs.ir</a:t>
            </a:r>
            <a:endParaRPr lang="fa-IR" sz="1800" dirty="0" smtClean="0">
              <a:cs typeface="B Bardiya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ويکي پديا</a:t>
            </a:r>
          </a:p>
          <a:p>
            <a:pPr>
              <a:buFont typeface="Wingdings" pitchFamily="2" charset="2"/>
              <a:buChar char="ü"/>
            </a:pPr>
            <a:r>
              <a:rPr lang="fa-IR" sz="1800" dirty="0">
                <a:cs typeface="B Nazanin" pitchFamily="2" charset="-78"/>
              </a:rPr>
              <a:t>پژوهشنامۀ حمل و </a:t>
            </a:r>
            <a:r>
              <a:rPr lang="fa-IR" sz="1800" dirty="0" smtClean="0">
                <a:cs typeface="B Nazanin" pitchFamily="2" charset="-78"/>
              </a:rPr>
              <a:t>نقل</a:t>
            </a:r>
          </a:p>
          <a:p>
            <a:pPr>
              <a:buFont typeface="Wingdings" pitchFamily="2" charset="2"/>
              <a:buChar char="ü"/>
            </a:pPr>
            <a:r>
              <a:rPr lang="fa-IR" sz="1800" dirty="0" smtClean="0">
                <a:cs typeface="B Nazanin" pitchFamily="2" charset="-78"/>
              </a:rPr>
              <a:t>ایستنا</a:t>
            </a:r>
          </a:p>
          <a:p>
            <a:pPr>
              <a:buFont typeface="Wingdings" pitchFamily="2" charset="2"/>
              <a:buChar char="ü"/>
            </a:pPr>
            <a:r>
              <a:rPr lang="fa-IR" sz="1800" dirty="0">
                <a:cs typeface="B Nazanin" pitchFamily="2" charset="-78"/>
              </a:rPr>
              <a:t>مقالۀ راه حلي جامع براي برنامه ريزي حمل و نقل در لجستیک نوشتۀ دکتر عبدالحميد مدرس</a:t>
            </a:r>
          </a:p>
          <a:p>
            <a:pPr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LAUDON&amp;LAUDON 2002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Small business advancement national center (SBANC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www.myindustry.ir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Eric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Janson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&amp; David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F.pyke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. (1999). Supply chain management . The School of Business 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Hanover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Rebecca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A. Morgan . (2005) . Inventory: Friend or Foe? . Fulcrum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ConsultingWorks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Inc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1600" dirty="0">
                <a:cs typeface="B Nazanin" pitchFamily="2" charset="-78"/>
              </a:rPr>
              <a:t>Logistics Costs and U.S. Gross Domestic Product, Prepared by: </a:t>
            </a:r>
            <a:r>
              <a:rPr lang="en-US" sz="1600" dirty="0" err="1">
                <a:cs typeface="B Nazanin" pitchFamily="2" charset="-78"/>
              </a:rPr>
              <a:t>MacroSys</a:t>
            </a:r>
            <a:r>
              <a:rPr lang="en-US" sz="1600" dirty="0">
                <a:cs typeface="B Nazanin" pitchFamily="2" charset="-78"/>
              </a:rPr>
              <a:t> Research and </a:t>
            </a:r>
            <a:r>
              <a:rPr lang="en-US" sz="1600" dirty="0" smtClean="0">
                <a:cs typeface="B Nazanin" pitchFamily="2" charset="-78"/>
              </a:rPr>
              <a:t>Technology</a:t>
            </a:r>
            <a:r>
              <a:rPr lang="en-US" sz="1600" dirty="0">
                <a:cs typeface="B Nazanin" pitchFamily="2" charset="-78"/>
              </a:rPr>
              <a:t>, Washington, DC, August 25, </a:t>
            </a:r>
            <a:r>
              <a:rPr lang="en-US" sz="1600" dirty="0" smtClean="0">
                <a:cs typeface="B Nazanin" pitchFamily="2" charset="-78"/>
              </a:rPr>
              <a:t>2005</a:t>
            </a:r>
          </a:p>
          <a:p>
            <a:pPr algn="l" rtl="0">
              <a:buFont typeface="Wingdings" pitchFamily="2" charset="2"/>
              <a:buChar char="ü"/>
            </a:pPr>
            <a:endParaRPr lang="en-US" sz="1600" dirty="0">
              <a:cs typeface="B Nazanin" pitchFamily="2" charset="-78"/>
            </a:endParaRPr>
          </a:p>
          <a:p>
            <a:pPr algn="l" rtl="0">
              <a:buFont typeface="Wingdings" pitchFamily="2" charset="2"/>
              <a:buChar char="ü"/>
            </a:pPr>
            <a:endParaRPr lang="fa-IR" dirty="0" smtClean="0">
              <a:cs typeface="B Nazanin" pitchFamily="2" charset="-78"/>
            </a:endParaRPr>
          </a:p>
          <a:p>
            <a:pPr algn="l">
              <a:buFont typeface="Wingdings" pitchFamily="2" charset="2"/>
              <a:buChar char="ü"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2276475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37BB-FD21-45F4-BDC3-34E5627CD227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07787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506" y="6021288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The end</a:t>
            </a:r>
            <a:endParaRPr lang="fa-IR" dirty="0">
              <a:latin typeface="Algerian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206500"/>
            <a:ext cx="8915400" cy="46707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3BFC-2587-4277-8E38-1021577E89F5}" type="datetime8">
              <a:rPr lang="fa-IR" smtClean="0"/>
              <a:t>16/مارس/15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5132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4536504"/>
          </a:xfrm>
        </p:spPr>
        <p:txBody>
          <a:bodyPr>
            <a:normAutofit fontScale="92500" lnSpcReduction="10000"/>
          </a:bodyPr>
          <a:lstStyle/>
          <a:p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دهه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60 و 70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میلادى:  </a:t>
            </a:r>
            <a:r>
              <a:rPr lang="fa-IR" sz="2000" b="1" dirty="0" smtClean="0">
                <a:cs typeface="B Nazanin" pitchFamily="2" charset="-78"/>
              </a:rPr>
              <a:t>تلاش سازمان ها برای افزایش توان رقابتی و استانداردسازی وبهبود کیفیت وکاهش هزینه های محصولات در جهت افزایش کارایی معطوف وافزایش سهم بازار.</a:t>
            </a:r>
          </a:p>
          <a:p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دهه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80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میلادى: </a:t>
            </a:r>
            <a:r>
              <a:rPr lang="fa-IR" sz="2000" b="1" dirty="0" smtClean="0"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افزایش تنوع وانتظارات مشتریان و</a:t>
            </a:r>
            <a:r>
              <a:rPr lang="fa-IR" sz="2000" dirty="0"/>
              <a:t>انعطاف </a:t>
            </a:r>
            <a:r>
              <a:rPr lang="fa-IR" sz="2000" dirty="0" smtClean="0"/>
              <a:t>پذیری </a:t>
            </a:r>
            <a:r>
              <a:rPr lang="fa-IR" sz="2000" dirty="0"/>
              <a:t>در خطوط تولید و توسعه محصولات جدید براى ارضاى نیازهاى </a:t>
            </a:r>
            <a:r>
              <a:rPr lang="fa-IR" sz="2000" dirty="0" smtClean="0"/>
              <a:t>مشتریان</a:t>
            </a:r>
          </a:p>
          <a:p>
            <a:endParaRPr lang="fa-IR" sz="20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دهه 90 میلادی:</a:t>
            </a:r>
            <a:r>
              <a:rPr lang="fa-IR" sz="2000" b="1" dirty="0" smtClean="0">
                <a:cs typeface="B Nazanin" pitchFamily="2" charset="-78"/>
              </a:rPr>
              <a:t>عدم کفایت بهبود فرآیندهای داخلی و انعطاف پذیری و بهبود ارتباطات تامین کنندگان وتوزیع کنندگان مواد در سیاست های توسعه بازار</a:t>
            </a:r>
          </a:p>
          <a:p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با چنین نگرشی در دهه 90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میلادی؛ رویكردهاى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زنجیره تامین و مدیریت آن پا به عرصه وجود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نهاد.</a:t>
            </a:r>
          </a:p>
          <a:p>
            <a:pPr algn="l"/>
            <a:endParaRPr lang="fa-IR" sz="1400" b="1" dirty="0" smtClean="0">
              <a:cs typeface="B Zar" pitchFamily="2" charset="-78"/>
            </a:endParaRPr>
          </a:p>
          <a:p>
            <a:pPr algn="l"/>
            <a:endParaRPr lang="en-US" sz="1400" b="1" dirty="0" smtClean="0">
              <a:cs typeface="B Zar" pitchFamily="2" charset="-78"/>
            </a:endParaRPr>
          </a:p>
          <a:p>
            <a:pPr marL="0" indent="0" algn="l">
              <a:buNone/>
            </a:pPr>
            <a:endParaRPr lang="fa-IR" sz="1400" b="1" dirty="0" smtClean="0">
              <a:cs typeface="B Zar" pitchFamily="2" charset="-78"/>
            </a:endParaRPr>
          </a:p>
          <a:p>
            <a:pPr marL="0" indent="0" algn="l">
              <a:buNone/>
            </a:pPr>
            <a:r>
              <a:rPr lang="en-US" sz="1400" b="1" dirty="0" smtClean="0">
                <a:cs typeface="B Zar" pitchFamily="2" charset="-78"/>
              </a:rPr>
              <a:t>Source: </a:t>
            </a:r>
            <a:r>
              <a:rPr lang="en-US" sz="1400" dirty="0" smtClean="0"/>
              <a:t>Small </a:t>
            </a:r>
            <a:r>
              <a:rPr lang="en-US" sz="1400" dirty="0"/>
              <a:t>business advancement national center (</a:t>
            </a:r>
            <a:r>
              <a:rPr lang="en-US" sz="1400" dirty="0" smtClean="0"/>
              <a:t>SBANC)</a:t>
            </a:r>
          </a:p>
          <a:p>
            <a:pPr algn="l"/>
            <a:r>
              <a:rPr lang="fa-IR" sz="1400" b="1" dirty="0" smtClean="0">
                <a:cs typeface="B Zar" pitchFamily="2" charset="-78"/>
              </a:rPr>
              <a:t>ایستنا </a:t>
            </a:r>
            <a:endParaRPr lang="fa-IR" sz="1400" b="1" dirty="0">
              <a:cs typeface="B 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تاریخچه:</a:t>
            </a:r>
            <a:b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</a:br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/>
            </a:r>
            <a:b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</a:br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              </a:t>
            </a: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Zar" pitchFamily="2" charset="-78"/>
              </a:rPr>
              <a:t>زنجیره تامین </a:t>
            </a:r>
            <a:endParaRPr lang="fa-I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A97D-AA54-4324-987D-64EB794A014F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375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مدیریت زنجیره تامین (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(scm</a:t>
            </a:r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</a:br>
            <a:r>
              <a:rPr 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Supply Chain Management                           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                                                                                                                          </a:t>
            </a:r>
            <a:endParaRPr lang="fa-IR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1568"/>
            <a:ext cx="8229600" cy="4455784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مديريت </a:t>
            </a:r>
            <a:r>
              <a:rPr lang="fa-IR" b="1" cap="all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ارتباطات در يك زنجيره </a:t>
            </a:r>
            <a:r>
              <a:rPr lang="fa-IR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تامين</a:t>
            </a:r>
          </a:p>
          <a:p>
            <a:r>
              <a:rPr lang="fa-IR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شبكه­اي </a:t>
            </a:r>
            <a:r>
              <a:rPr lang="fa-IR" b="1" cap="all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از فعاليتهاي تجاري و ارتباطات </a:t>
            </a:r>
            <a:r>
              <a:rPr lang="fa-IR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بين بنگاه ها</a:t>
            </a:r>
          </a:p>
          <a:p>
            <a:r>
              <a:rPr lang="fa-IR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مدیریت ابتدا تا انتها (= مدیریت تامین مواد تا رسیدن محصول به دست مشتری)</a:t>
            </a:r>
          </a:p>
          <a:p>
            <a:r>
              <a:rPr lang="fa-IR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از نظر مفهومی:</a:t>
            </a: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itchFamily="2" charset="-78"/>
            </a:endParaRPr>
          </a:p>
          <a:p>
            <a:r>
              <a:rPr lang="fa-I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فرایند </a:t>
            </a:r>
            <a:r>
              <a:rPr lang="fa-I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یکپارچه سازى فعالیت‌هاى زنجیره تامین و نیز جریان‌هاى اطلاعاتى مرتبط با آن، از طریق بهبود و هماهنگ سازى فعالیت‌ها در زنجیره </a:t>
            </a:r>
            <a:r>
              <a:rPr lang="fa-I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تامین ؛ تــــولید </a:t>
            </a:r>
            <a:r>
              <a:rPr lang="fa-I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عرضه محصول براى دستیابى به مزیت رقابتى قابل اتکا و مستدام </a:t>
            </a:r>
            <a:endParaRPr lang="fa-IR" cap="all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l"/>
            <a:endParaRPr lang="en-US" sz="1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l"/>
            <a:endParaRPr lang="en-US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l"/>
            <a:endParaRPr lang="en-US" sz="1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l"/>
            <a:r>
              <a:rPr lang="en-US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Source : </a:t>
            </a:r>
            <a:r>
              <a:rPr lang="en-US" sz="1200" dirty="0" smtClean="0">
                <a:cs typeface="B Nazanin" pitchFamily="2" charset="-78"/>
              </a:rPr>
              <a:t>LAUDON&amp;LAUDON </a:t>
            </a:r>
            <a:r>
              <a:rPr lang="en-US" sz="1200" dirty="0">
                <a:cs typeface="B Nazanin" pitchFamily="2" charset="-78"/>
              </a:rPr>
              <a:t>2002</a:t>
            </a:r>
            <a:endParaRPr lang="en-US" sz="1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9671" y="1556792"/>
            <a:ext cx="14930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Nazanin" pitchFamily="2" charset="-78"/>
              </a:rPr>
              <a:t>تعریف:</a:t>
            </a:r>
            <a:endParaRPr lang="fa-I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022A-62A4-461A-9C37-AEF76B5D69E3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irmgn.ir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5247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موضوعات مدیریت زنجیره تامین: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fa-IR" dirty="0" smtClean="0"/>
          </a:p>
          <a:p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مدیریت سیستم‌هاى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اطلاعات</a:t>
            </a:r>
          </a:p>
          <a:p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منبع‌یابى و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تدارکات</a:t>
            </a:r>
          </a:p>
          <a:p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پردازش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سفارشات</a:t>
            </a:r>
          </a:p>
          <a:p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مدیریت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موجودى</a:t>
            </a:r>
          </a:p>
          <a:p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انباردارى </a:t>
            </a:r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خدمت </a:t>
            </a:r>
            <a:r>
              <a:rPr lang="fa-I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به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مشترى</a:t>
            </a:r>
          </a:p>
          <a:p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endParaRPr lang="fa-I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4608512" cy="446449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082757-AEE6-4D5F-AA80-F28E18EBBC28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118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9435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الگویی از یک زنجیره تامین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060848"/>
            <a:ext cx="7776309" cy="416339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DF7D-7F91-4611-8A94-9F7E63D7441E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741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432048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cs typeface="B Zar" pitchFamily="2" charset="-78"/>
              </a:rPr>
              <a:t>از دید یک مثال:</a:t>
            </a:r>
            <a:endParaRPr lang="fa-IR" sz="24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7239000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یک مشتری را تصور کنید که برای خرید یک پودر شوینده وارد یک فروشگاه بزرگ مثل وال مارت می شود. زنجیره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تامین </a:t>
            </a: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مشتری و نیاز آنها برای پودر شوینده آغاز می شود مرحله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بعدی </a:t>
            </a: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فروشگاه وال مارت است که مشتری از آن دیدن کرده است و پس از آن انبارهای وال مارت که محصولات در آن انبار شده اند بخشی از زنجیره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تامین </a:t>
            </a: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هستند. شرکت پخش و توزیعی که محصولات را از تولید کننده اش تحویل گرفته، سفارشات را مدیریت کرده و آن را با استفاده از تریلی، کامیون و ... برای وال مارت آورده است بخشهای بعدی این زنجیره هستند. پس از آن نوبت به تولید کننده می رسد و پس از آن شرکتهای پخش مختلفی که مواد اولیه را به تولید کننده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پودر </a:t>
            </a: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رسانده اند و خود تولید کنندگان مواد اولیه از جمله زنجیره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تامین </a:t>
            </a:r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یک پودر شوینده هستند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.</a:t>
            </a:r>
          </a:p>
          <a:p>
            <a:pPr algn="just"/>
            <a:endParaRPr lang="fa-IR" sz="24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marL="0" indent="0" algn="just">
              <a:buNone/>
            </a:pPr>
            <a:r>
              <a:rPr lang="fa-IR" sz="1800" dirty="0" smtClean="0">
                <a:solidFill>
                  <a:srgbClr val="002060"/>
                </a:solidFill>
                <a:cs typeface="B Nazanin" pitchFamily="2" charset="-78"/>
              </a:rPr>
              <a:t>*زنجیره </a:t>
            </a:r>
            <a:r>
              <a:rPr lang="fa-IR" sz="1800" dirty="0">
                <a:solidFill>
                  <a:srgbClr val="002060"/>
                </a:solidFill>
                <a:cs typeface="B Nazanin" pitchFamily="2" charset="-78"/>
              </a:rPr>
              <a:t>تنها در حال انتقال محصول فیزیکی نیست، بلکه می تواند انتقال داده و اطلاعات، سرمایه، طرح و اندیشه و ... نیز </a:t>
            </a:r>
            <a:r>
              <a:rPr lang="fa-IR" sz="1800" dirty="0" smtClean="0">
                <a:solidFill>
                  <a:srgbClr val="002060"/>
                </a:solidFill>
                <a:cs typeface="B Nazanin" pitchFamily="2" charset="-78"/>
              </a:rPr>
              <a:t>باشد.</a:t>
            </a:r>
            <a:endParaRPr lang="fa-IR" sz="1800" dirty="0">
              <a:solidFill>
                <a:srgbClr val="002060"/>
              </a:solidFill>
              <a:cs typeface="B Nazanin" pitchFamily="2" charset="-78"/>
            </a:endParaRPr>
          </a:p>
          <a:p>
            <a:pPr lvl="8" algn="l"/>
            <a:endParaRPr lang="en-US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marL="1874520" lvl="8" indent="0" algn="l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8" algn="l"/>
            <a:endParaRPr lang="en-US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8"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source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www.myindustry.ir</a:t>
            </a:r>
            <a:endParaRPr lang="fa-IR" dirty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509E-CA7B-428D-91B6-87FA789EAF26}" type="datetime8">
              <a:rPr lang="fa-IR" smtClean="0"/>
              <a:t>16/مارس/15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670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sz="2400" b="0" dirty="0" smtClean="0">
                <a:cs typeface="B Nazanin" pitchFamily="2" charset="-78"/>
              </a:rPr>
              <a:t>روابط مشتری وتامین کنندگان با در نظر گیری  </a:t>
            </a:r>
            <a:r>
              <a:rPr lang="en-US" sz="2400" b="0" dirty="0" smtClean="0">
                <a:cs typeface="B Nazanin" pitchFamily="2" charset="-78"/>
              </a:rPr>
              <a:t>scm</a:t>
            </a:r>
            <a:r>
              <a:rPr lang="fa-IR" sz="2400" b="0" dirty="0" smtClean="0">
                <a:cs typeface="B Nazanin" pitchFamily="2" charset="-78"/>
              </a:rPr>
              <a:t>  و سنتی</a:t>
            </a:r>
            <a:endParaRPr lang="fa-IR" sz="2400" b="0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6767701" cy="417646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F2CE-401F-4D67-91E9-718C2417C4BE}" type="datetime8">
              <a:rPr lang="fa-IR" smtClean="0"/>
              <a:t>16/مارس/15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irmgn.ir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189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Paper">
  <a:themeElements>
    <a:clrScheme name="Custom 3">
      <a:dk1>
        <a:sysClr val="windowText" lastClr="000000"/>
      </a:dk1>
      <a:lt1>
        <a:sysClr val="window" lastClr="FFFFFF"/>
      </a:lt1>
      <a:dk2>
        <a:srgbClr val="E5EBF2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947</TotalTime>
  <Words>2383</Words>
  <Application>Microsoft Office PowerPoint</Application>
  <PresentationFormat>On-screen Show (4:3)</PresentationFormat>
  <Paragraphs>344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28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36</vt:i4>
      </vt:variant>
    </vt:vector>
  </HeadingPairs>
  <TitlesOfParts>
    <vt:vector size="84" baseType="lpstr">
      <vt:lpstr>Arial</vt:lpstr>
      <vt:lpstr>Franklin Gothic Book</vt:lpstr>
      <vt:lpstr>B Nazanin</vt:lpstr>
      <vt:lpstr>Calibri</vt:lpstr>
      <vt:lpstr>B Zar</vt:lpstr>
      <vt:lpstr>Constantia</vt:lpstr>
      <vt:lpstr>Wingdings 2</vt:lpstr>
      <vt:lpstr>Majalla UI</vt:lpstr>
      <vt:lpstr>Candara</vt:lpstr>
      <vt:lpstr>Symbol</vt:lpstr>
      <vt:lpstr>Century Schoolbook</vt:lpstr>
      <vt:lpstr>Times New Roman</vt:lpstr>
      <vt:lpstr>Wingdings</vt:lpstr>
      <vt:lpstr>Trebuchet MS</vt:lpstr>
      <vt:lpstr>Tahoma</vt:lpstr>
      <vt:lpstr>Cambria</vt:lpstr>
      <vt:lpstr>Courier New</vt:lpstr>
      <vt:lpstr>Lucida Sans Unicode</vt:lpstr>
      <vt:lpstr>Wingdings 3</vt:lpstr>
      <vt:lpstr>Andalus</vt:lpstr>
      <vt:lpstr>Century Gothic</vt:lpstr>
      <vt:lpstr>Georgia</vt:lpstr>
      <vt:lpstr>Gill Sans MT</vt:lpstr>
      <vt:lpstr>Franklin Gothic Medium</vt:lpstr>
      <vt:lpstr>Algerian</vt:lpstr>
      <vt:lpstr>B Bardiya</vt:lpstr>
      <vt:lpstr>Verdana</vt:lpstr>
      <vt:lpstr>Tunga</vt:lpstr>
      <vt:lpstr>1_Flow</vt:lpstr>
      <vt:lpstr>Waveform</vt:lpstr>
      <vt:lpstr>2_Waveform</vt:lpstr>
      <vt:lpstr>Angles</vt:lpstr>
      <vt:lpstr>Flow</vt:lpstr>
      <vt:lpstr>Oriel</vt:lpstr>
      <vt:lpstr>Adjacency</vt:lpstr>
      <vt:lpstr>Opulent</vt:lpstr>
      <vt:lpstr>1_Oriel</vt:lpstr>
      <vt:lpstr>Concourse</vt:lpstr>
      <vt:lpstr>Austin</vt:lpstr>
      <vt:lpstr>Urban</vt:lpstr>
      <vt:lpstr>Solstice</vt:lpstr>
      <vt:lpstr>1_Concourse</vt:lpstr>
      <vt:lpstr>Trek</vt:lpstr>
      <vt:lpstr>2_Oriel</vt:lpstr>
      <vt:lpstr>Paper</vt:lpstr>
      <vt:lpstr>Slipstream</vt:lpstr>
      <vt:lpstr>1_Opulent</vt:lpstr>
      <vt:lpstr>1_Trek</vt:lpstr>
      <vt:lpstr>بسم الله الرحمن الرحیم</vt:lpstr>
      <vt:lpstr>مقدمه:</vt:lpstr>
      <vt:lpstr>زنجیره تامین</vt:lpstr>
      <vt:lpstr>تاریخچه:                زنجیره تامین </vt:lpstr>
      <vt:lpstr>مدیریت زنجیره تامین ((scm Supply Chain Management                                                                                                                                                     </vt:lpstr>
      <vt:lpstr>موضوعات مدیریت زنجیره تامین:</vt:lpstr>
      <vt:lpstr>الگویی از یک زنجیره تامین</vt:lpstr>
      <vt:lpstr>از دید یک مثال:</vt:lpstr>
      <vt:lpstr>روابط مشتری وتامین کنندگان با در نظر گیری  scm  و سنتی</vt:lpstr>
      <vt:lpstr>نواحی SCM  از دیدگاه جانسون و پيک:</vt:lpstr>
      <vt:lpstr>Slide 11</vt:lpstr>
      <vt:lpstr>پنج عملکرد براى مدیریت در برابر چالش هاى زنجیره تامین:</vt:lpstr>
      <vt:lpstr>Slide 13</vt:lpstr>
      <vt:lpstr>Slide 14</vt:lpstr>
      <vt:lpstr>لجستیک:</vt:lpstr>
      <vt:lpstr> Logistics :</vt:lpstr>
      <vt:lpstr>گستره‌هاي مديريت لجستيک عبارتند از:</vt:lpstr>
      <vt:lpstr>منافع بكارگيري دانش لجستيک:</vt:lpstr>
      <vt:lpstr>نقش حمل و نقل در زنجیره تامین و لجستیک از دید هزینه:</vt:lpstr>
      <vt:lpstr>بخش مهمي از محصولات و خدمات مرتبط با مديريت زنجيره تامين و لجستيك :</vt:lpstr>
      <vt:lpstr>فاکتورهاي تاثیرگذار بر تصمیمات حمل و نقل</vt:lpstr>
      <vt:lpstr>عوامل مؤثر برتصمیمات باربر </vt:lpstr>
      <vt:lpstr>عوامل موثر برتصمیمات ارسال کننده</vt:lpstr>
      <vt:lpstr>به عنوان مثال:</vt:lpstr>
      <vt:lpstr>روشهاي حمل ونقل ومشخصات عملکردي آنها</vt:lpstr>
      <vt:lpstr>Slide 26</vt:lpstr>
      <vt:lpstr>گزینه هاي طراحی براي شبکه حمل و نقل</vt:lpstr>
      <vt:lpstr>Slide 28</vt:lpstr>
      <vt:lpstr>گزینه هاي طراحی براي شبکه حمل و نقل</vt:lpstr>
      <vt:lpstr>حمل و نقل متناسب</vt:lpstr>
      <vt:lpstr>حمل و نقل متناسب براساس چگالی وفاصله مشتري </vt:lpstr>
      <vt:lpstr>حمل و نقل متناسب براساس اندازه مشتري </vt:lpstr>
      <vt:lpstr>حمل و نقل متناسب براساس تقاضا و ارزش محصول </vt:lpstr>
      <vt:lpstr>جمع بندی تصمیم گیري  مدیریتی حمل و نقل:</vt:lpstr>
      <vt:lpstr>منابع: source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erfan</dc:creator>
  <cp:lastModifiedBy>Administrator</cp:lastModifiedBy>
  <cp:revision>120</cp:revision>
  <dcterms:created xsi:type="dcterms:W3CDTF">2014-12-05T12:42:32Z</dcterms:created>
  <dcterms:modified xsi:type="dcterms:W3CDTF">2016-03-14T22:54:29Z</dcterms:modified>
</cp:coreProperties>
</file>