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2" r:id="rId2"/>
  </p:sldMasterIdLst>
  <p:notesMasterIdLst>
    <p:notesMasterId r:id="rId18"/>
  </p:notesMasterIdLst>
  <p:handoutMasterIdLst>
    <p:handoutMasterId r:id="rId19"/>
  </p:handoutMasterIdLst>
  <p:sldIdLst>
    <p:sldId id="262" r:id="rId3"/>
    <p:sldId id="256" r:id="rId4"/>
    <p:sldId id="268" r:id="rId5"/>
    <p:sldId id="263" r:id="rId6"/>
    <p:sldId id="257" r:id="rId7"/>
    <p:sldId id="267" r:id="rId8"/>
    <p:sldId id="259" r:id="rId9"/>
    <p:sldId id="265" r:id="rId10"/>
    <p:sldId id="269" r:id="rId11"/>
    <p:sldId id="270" r:id="rId12"/>
    <p:sldId id="260" r:id="rId13"/>
    <p:sldId id="266" r:id="rId14"/>
    <p:sldId id="271" r:id="rId15"/>
    <p:sldId id="261" r:id="rId16"/>
    <p:sldId id="272" r:id="rId17"/>
  </p:sldIdLst>
  <p:sldSz cx="9144000" cy="6858000" type="screen4x3"/>
  <p:notesSz cx="6858000" cy="9144000"/>
  <p:embeddedFontLst>
    <p:embeddedFont>
      <p:font typeface="Lucida Sans Unicode" pitchFamily="34" charset="0"/>
      <p:regular r:id="rId20"/>
    </p:embeddedFont>
    <p:embeddedFont>
      <p:font typeface="B Koodak" charset="-78"/>
      <p:bold r:id="rId21"/>
    </p:embeddedFont>
    <p:embeddedFont>
      <p:font typeface="B Nazanin" charset="-78"/>
      <p:regular r:id="rId22"/>
      <p:bold r:id="rId23"/>
    </p:embeddedFont>
    <p:embeddedFont>
      <p:font typeface="B Titr" charset="-78"/>
      <p:bold r:id="rId24"/>
    </p:embeddedFont>
    <p:embeddedFont>
      <p:font typeface="Wingdings 3" pitchFamily="18" charset="2"/>
      <p:regular r:id="rId25"/>
    </p:embeddedFont>
    <p:embeddedFont>
      <p:font typeface="Gill Sans MT" pitchFamily="34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Verdana" pitchFamily="34" charset="0"/>
      <p:regular r:id="rId34"/>
      <p:bold r:id="rId35"/>
      <p:italic r:id="rId36"/>
      <p:boldItalic r:id="rId37"/>
    </p:embeddedFont>
    <p:embeddedFont>
      <p:font typeface="Wingdings 2" pitchFamily="18" charset="2"/>
      <p:regular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07/7/12/main" xmlns="" val="0"/>
    </p:ext>
    <p:ext uri="{D31A062A-798A-4329-ABDD-BBA856620510}">
      <p14:defaultImageDpi xmlns:p14="http://schemas.microsoft.com/office/powerpoint/2007/7/12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150A2-4BC2-4034-96DE-BC016D4775D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EBF80-12CB-4CF4-802E-8399620F1D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42D87-FB54-4C78-AB22-A6992FA67CFB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39F70-9BAF-492E-ABEA-1FD0FAEBF7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39F70-9BAF-492E-ABEA-1FD0FAEBF7C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7D8E9E1-6752-4747-B9C9-6CFAFB325365}" type="datetime1">
              <a:rPr lang="en-US" smtClean="0"/>
              <a:t>3/16/2016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FD4BC2-3F41-4F32-A0A9-FAFEB3B1F9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DBEB5A-A26D-4473-A311-9B5955F735AE}" type="datetime1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0364E8-E5E0-440E-8055-75578AAA07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53C794-6D07-44BB-BA55-4C706E532D34}" type="datetime1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5B3804-EB7B-405D-83DF-4E11E1DA5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3866C8-2393-47BB-8500-FD146BA90433}" type="datetime1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95F39F-C7FE-4228-B664-09F290DE54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0CCA0A-3286-43CD-80CD-45E450C71968}" type="datetime1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7CA42C-E4C0-424F-B187-50624C32E2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65190E-F85D-4DE5-88FA-26DE6647567D}" type="datetime1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D35F69-C2DC-40E1-A58C-1AED6AECC6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F7BE62-680A-4954-8232-7982A8CB0A81}" type="datetime1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A1E1D2-8AA2-407E-A002-99F45655ED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0F0CC8-6D34-42DE-A822-0B36BED26B71}" type="datetime1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481EF3-DF2F-4676-9C47-E34828DE4B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45780F-98C7-45D6-8091-15AEB987E6BC}" type="datetime1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5A348F-81D9-431E-9038-5D41ECA1D6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F3590102-D576-4261-B45C-9CC817B3F2CF}" type="datetime1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61EE57-BBB3-414F-8DEE-E95E360877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C47D2E5-C6BF-46A6-A090-D6E58FBF56B6}" type="datetime1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DB38D42-0C8C-4419-9DD9-429DC05C53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2974C3C-CF62-4419-959E-55F9C5C4AB8C}" type="datetime1">
              <a:rPr lang="en-US" smtClean="0"/>
              <a:t>3/16/2016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9E81DF7-4DD5-44AA-AA88-28D2DA0491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772400" cy="1524000"/>
          </a:xfrm>
        </p:spPr>
        <p:txBody>
          <a:bodyPr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9600" dirty="0" smtClean="0">
                <a:cs typeface="B Koodak" pitchFamily="2" charset="-78"/>
              </a:rPr>
              <a:t>ارزیابی</a:t>
            </a:r>
            <a:r>
              <a:rPr lang="fa-IR" sz="9600" dirty="0" smtClean="0">
                <a:cs typeface="B Nazanin" pitchFamily="2" charset="-78"/>
              </a:rPr>
              <a:t> </a:t>
            </a:r>
            <a:r>
              <a:rPr lang="fa-IR" sz="9600" dirty="0" smtClean="0">
                <a:cs typeface="B Koodak" pitchFamily="2" charset="-78"/>
              </a:rPr>
              <a:t>تكنولوژي</a:t>
            </a:r>
            <a:endParaRPr lang="en-US" sz="9600" dirty="0">
              <a:cs typeface="B Koodak" pitchFamily="2" charset="-78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86200" y="3124200"/>
            <a:ext cx="4572000" cy="1825625"/>
          </a:xfrm>
        </p:spPr>
        <p:txBody>
          <a:bodyPr rtlCol="0">
            <a:noAutofit/>
          </a:bodyPr>
          <a:lstStyle/>
          <a:p>
            <a:pPr algn="r" rt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2800" b="1" dirty="0" smtClean="0">
                <a:cs typeface="B Titr" pitchFamily="2" charset="-78"/>
              </a:rPr>
              <a:t>اردشیر بذرکار</a:t>
            </a:r>
          </a:p>
          <a:p>
            <a:pPr algn="r" rt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fa-IR" sz="2800" b="1" dirty="0" smtClean="0"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ATEF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399" cy="518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228600"/>
            <a:ext cx="856615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ناحیه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A1</a:t>
            </a: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 </a:t>
            </a:r>
            <a:r>
              <a:rPr lang="fa-IR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ـ تامین نیاز از بیرون</a:t>
            </a:r>
          </a:p>
          <a:p>
            <a:pPr algn="r" rtl="1">
              <a:lnSpc>
                <a:spcPct val="150000"/>
              </a:lnSpc>
            </a:pPr>
            <a:endParaRPr lang="fa-IR" sz="2400" dirty="0" smtClean="0">
              <a:cs typeface="B Koodak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Koodak" pitchFamily="2" charset="-78"/>
              </a:rPr>
              <a:t>. </a:t>
            </a:r>
            <a:r>
              <a:rPr lang="fa-IR" sz="2400" dirty="0">
                <a:cs typeface="B Koodak" pitchFamily="2" charset="-78"/>
              </a:rPr>
              <a:t>شناخت توانمندیهای تکنولوژیک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Koodak" pitchFamily="2" charset="-78"/>
              </a:rPr>
              <a:t>. توانایی در تعریف فنی و صحیح مساله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Koodak" pitchFamily="2" charset="-78"/>
              </a:rPr>
              <a:t>. توانایی در بازرسی و تحویل سفارش از سازنده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Koodak" pitchFamily="2" charset="-78"/>
              </a:rPr>
              <a:t>. مدیریت طرف تقاضا به منظور کمک به ظرفیت های ساخت سازندگان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Koodak" pitchFamily="2" charset="-78"/>
              </a:rPr>
              <a:t>. استفاده از کمک طرف های خارجی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Koodak" pitchFamily="2" charset="-78"/>
              </a:rPr>
              <a:t>. توسعه استاندارد های فراگیر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Koodak" pitchFamily="2" charset="-78"/>
              </a:rPr>
              <a:t>.طبقه بندی سازندگان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Koodak" pitchFamily="2" charset="-78"/>
              </a:rPr>
              <a:t>.اعطای تسهیلات مالی و</a:t>
            </a:r>
            <a:r>
              <a:rPr lang="fa-IR" sz="2400" dirty="0" smtClean="0">
                <a:cs typeface="B Koodak" pitchFamily="2" charset="-78"/>
              </a:rPr>
              <a:t>...</a:t>
            </a:r>
            <a:endParaRPr lang="fa-IR" sz="2400" dirty="0">
              <a:cs typeface="B Koodak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8153400" cy="5486400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  ناحیه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A2 ـ </a:t>
            </a: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تامین نیاز از بیرون و انتقال تکنولوژی به خارج از صنعت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Koodak" pitchFamily="2" charset="-78"/>
              </a:rPr>
              <a:t>. مدیریت طرف تقاضا بمنظور کمک به ظرفیت های ساخت داخل 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Koodak" pitchFamily="2" charset="-78"/>
              </a:rPr>
              <a:t>. بازار یابی تکنولوژی های موجود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Koodak" pitchFamily="2" charset="-78"/>
              </a:rPr>
              <a:t>. کمک به شکلگیری زنجیره نو آوری های فوق در سازندگان داخلی</a:t>
            </a:r>
            <a:endParaRPr lang="fa-IR" sz="2400" dirty="0" smtClean="0">
              <a:solidFill>
                <a:schemeClr val="accent1">
                  <a:lumMod val="60000"/>
                  <a:lumOff val="40000"/>
                </a:schemeClr>
              </a:solidFill>
              <a:cs typeface="B Koodak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 ناحیه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A3</a:t>
            </a: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 ـ تواناسازی و ایجاد ظرفیت در صنعت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fa-IR" sz="2400" dirty="0" smtClean="0">
                <a:cs typeface="B Nazanin" pitchFamily="2" charset="-78"/>
              </a:rPr>
              <a:t>. </a:t>
            </a:r>
            <a:r>
              <a:rPr lang="fa-IR" sz="2400" dirty="0" smtClean="0">
                <a:cs typeface="B Koodak" pitchFamily="2" charset="-78"/>
              </a:rPr>
              <a:t>شناخت کامل و دقیق سیستم مورد نظر </a:t>
            </a:r>
            <a:endParaRPr lang="en-US" sz="24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. اطلاع از روند توسعه تکنولوژی های فوق در آینده</a:t>
            </a:r>
            <a:endParaRPr lang="en-US" sz="24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. برنامه ریزی برای زنجیره نو آوری در تکنولوژی های مورد نیاز</a:t>
            </a:r>
            <a:endParaRPr lang="en-US" sz="24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. تهیه برنامه های تدریجی تواناسازی علمی و فنی</a:t>
            </a:r>
            <a:endParaRPr lang="en-US" sz="24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. نظارت و اصلاح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8001000" cy="4953001"/>
          </a:xfrm>
        </p:spPr>
        <p:txBody>
          <a:bodyPr>
            <a:normAutofit fontScale="92500" lnSpcReduction="10000"/>
          </a:bodyPr>
          <a:lstStyle/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ناحیه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A4 ـ </a:t>
            </a: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تامین نیاز از بیرون و انتقال تکنولوژی به خارج از صنعت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a-IR" sz="2200" dirty="0" smtClean="0">
                <a:cs typeface="B Koodak" pitchFamily="2" charset="-78"/>
              </a:rPr>
              <a:t>. ارزیابی های عملکرد پروژه های تحقیق و توسعه </a:t>
            </a:r>
            <a:endParaRPr lang="en-US" sz="22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a-IR" sz="2200" dirty="0" smtClean="0">
                <a:cs typeface="B Koodak" pitchFamily="2" charset="-78"/>
              </a:rPr>
              <a:t>. نوآوری مستمر</a:t>
            </a:r>
            <a:endParaRPr lang="en-US" sz="22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a-IR" sz="2200" dirty="0" smtClean="0">
                <a:cs typeface="B Koodak" pitchFamily="2" charset="-78"/>
              </a:rPr>
              <a:t>. استفاده از سر ریز تکنولوژی به خارج از صنعت</a:t>
            </a:r>
            <a:endParaRPr lang="en-US" sz="22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a-IR" sz="2200" dirty="0" smtClean="0">
                <a:cs typeface="B Koodak" pitchFamily="2" charset="-78"/>
              </a:rPr>
              <a:t>. آینده نگاری تکنولوژی های حیاتی</a:t>
            </a:r>
            <a:endParaRPr lang="en-US" sz="2200" dirty="0" smtClean="0">
              <a:cs typeface="B Koodak" pitchFamily="2" charset="-78"/>
            </a:endParaRP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2600" dirty="0" smtClean="0">
              <a:solidFill>
                <a:srgbClr val="FFC000"/>
              </a:solidFill>
              <a:cs typeface="B Titr" pitchFamily="2" charset="-78"/>
            </a:endParaRP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a-IR" sz="2600" dirty="0" smtClean="0">
                <a:solidFill>
                  <a:srgbClr val="FFC000"/>
                </a:solidFill>
                <a:cs typeface="B Titr" pitchFamily="2" charset="-78"/>
              </a:rPr>
              <a:t>جایگاه و اهمیت ارزیابی </a:t>
            </a:r>
            <a:r>
              <a:rPr lang="fa-IR" sz="2600" dirty="0">
                <a:solidFill>
                  <a:srgbClr val="FFC000"/>
                </a:solidFill>
                <a:cs typeface="B Titr" pitchFamily="2" charset="-78"/>
              </a:rPr>
              <a:t>تکنولوژی در برنامه ریزی </a:t>
            </a:r>
            <a:r>
              <a:rPr lang="fa-IR" sz="2600" dirty="0" smtClean="0">
                <a:solidFill>
                  <a:srgbClr val="FFC000"/>
                </a:solidFill>
                <a:cs typeface="B Titr" pitchFamily="2" charset="-78"/>
              </a:rPr>
              <a:t>استراتژیک بنگاه</a:t>
            </a: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a-IR" dirty="0" smtClean="0">
              <a:cs typeface="B Koodak" pitchFamily="2" charset="-78"/>
            </a:endParaRP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a-IR" dirty="0" smtClean="0">
                <a:cs typeface="B Koodak" pitchFamily="2" charset="-78"/>
              </a:rPr>
              <a:t>ارزیابی تکنولوژی یکی از وظایف مهم مدیران در حوزه مدیریت تکنولوژی  در سطح بنگاه می باشد. </a:t>
            </a:r>
          </a:p>
          <a:p>
            <a:pPr algn="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28600"/>
            <a:ext cx="7924800" cy="595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600" dirty="0">
                <a:solidFill>
                  <a:srgbClr val="FFC000"/>
                </a:solidFill>
                <a:latin typeface="+mn-lt"/>
                <a:cs typeface="B Titr" pitchFamily="2" charset="-78"/>
              </a:rPr>
              <a:t>جایگاه و اهمیت ارزیابی نیازتکنولوژی در برنامه ریزی استراتژیک بنگاه</a:t>
            </a: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2200" dirty="0" smtClean="0">
              <a:latin typeface="+mn-lt"/>
              <a:cs typeface="B Koodak" pitchFamily="2" charset="-78"/>
            </a:endParaRP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200" dirty="0" smtClean="0">
                <a:latin typeface="+mn-lt"/>
                <a:cs typeface="B Koodak" pitchFamily="2" charset="-78"/>
              </a:rPr>
              <a:t>ارزیابی نیاز تکنولوژی( </a:t>
            </a:r>
            <a:r>
              <a:rPr lang="en-US" sz="2200" dirty="0" smtClean="0">
                <a:latin typeface="+mn-lt"/>
                <a:cs typeface="B Koodak" pitchFamily="2" charset="-78"/>
              </a:rPr>
              <a:t>TNA</a:t>
            </a:r>
            <a:r>
              <a:rPr lang="fa-IR" sz="2200" dirty="0" smtClean="0">
                <a:latin typeface="+mn-lt"/>
                <a:cs typeface="B Koodak" pitchFamily="2" charset="-78"/>
              </a:rPr>
              <a:t>) در سه سطح ملی، صنعت و بنگاه قابل طرح است.</a:t>
            </a:r>
            <a:endParaRPr lang="fa-IR" sz="2200" dirty="0">
              <a:latin typeface="+mn-lt"/>
              <a:cs typeface="B Koodak" pitchFamily="2" charset="-78"/>
            </a:endParaRP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latin typeface="+mn-lt"/>
                <a:cs typeface="B Nazanin" pitchFamily="2" charset="-78"/>
              </a:rPr>
              <a:t> </a:t>
            </a:r>
            <a:endParaRPr lang="fa-IR" sz="2000" dirty="0" smtClean="0">
              <a:latin typeface="+mn-lt"/>
              <a:cs typeface="B Nazanin" pitchFamily="2" charset="-78"/>
            </a:endParaRP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600" dirty="0" smtClean="0">
                <a:solidFill>
                  <a:srgbClr val="FFC000"/>
                </a:solidFill>
                <a:latin typeface="+mn-lt"/>
                <a:cs typeface="B Titr" pitchFamily="2" charset="-78"/>
              </a:rPr>
              <a:t>جایگاه </a:t>
            </a:r>
            <a:r>
              <a:rPr lang="fa-IR" sz="2600" dirty="0">
                <a:solidFill>
                  <a:srgbClr val="FFC000"/>
                </a:solidFill>
                <a:latin typeface="+mn-lt"/>
                <a:cs typeface="B Titr" pitchFamily="2" charset="-78"/>
              </a:rPr>
              <a:t>و اهمیت ارزیابی توانمندی تکنولوژی در برنامه ریزی استراتژیک </a:t>
            </a:r>
            <a:r>
              <a:rPr lang="fa-IR" sz="2600" dirty="0" smtClean="0">
                <a:solidFill>
                  <a:srgbClr val="FFC000"/>
                </a:solidFill>
                <a:latin typeface="+mn-lt"/>
                <a:cs typeface="B Titr" pitchFamily="2" charset="-78"/>
              </a:rPr>
              <a:t>بنگاه</a:t>
            </a: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2200" dirty="0">
              <a:latin typeface="+mn-lt"/>
              <a:cs typeface="B Koodak" pitchFamily="2" charset="-78"/>
            </a:endParaRP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200" dirty="0" smtClean="0">
                <a:latin typeface="+mn-lt"/>
                <a:cs typeface="B Koodak" pitchFamily="2" charset="-78"/>
              </a:rPr>
              <a:t>تمامی عملکرد های شرکت که دارای ارزش افزوده هستند بررسی شده و تکنولوژی آنها از لحاظ توانمندی بنگاه مورد بررسی قرار می گیرد</a:t>
            </a:r>
            <a:endParaRPr lang="fa-IR" sz="2200" dirty="0">
              <a:latin typeface="+mn-lt"/>
              <a:cs typeface="B Koodak" pitchFamily="2" charset="-78"/>
            </a:endParaRP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2000" dirty="0">
              <a:latin typeface="+mn-lt"/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8077200" cy="5029201"/>
          </a:xfrm>
        </p:spPr>
        <p:txBody>
          <a:bodyPr>
            <a:normAutofit fontScale="85000" lnSpcReduction="20000"/>
          </a:bodyPr>
          <a:lstStyle/>
          <a:p>
            <a:pPr marL="109728" indent="0"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a-IR" sz="3800" dirty="0" smtClean="0">
                <a:solidFill>
                  <a:srgbClr val="FFC000"/>
                </a:solidFill>
                <a:cs typeface="B Titr" pitchFamily="2" charset="-78"/>
              </a:rPr>
              <a:t>جمع بندی</a:t>
            </a: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2600" dirty="0" smtClean="0">
              <a:solidFill>
                <a:srgbClr val="FFC000"/>
              </a:solidFill>
              <a:cs typeface="B Titr" pitchFamily="2" charset="-78"/>
            </a:endParaRPr>
          </a:p>
          <a:p>
            <a:pPr indent="-342900" algn="r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cs typeface="B Koodak" pitchFamily="2" charset="-78"/>
              </a:rPr>
              <a:t>تکنولوژی</a:t>
            </a:r>
          </a:p>
          <a:p>
            <a:pPr indent="-342900" algn="r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cs typeface="B Koodak" pitchFamily="2" charset="-78"/>
              </a:rPr>
              <a:t>روند تکنولوژی</a:t>
            </a:r>
          </a:p>
          <a:p>
            <a:pPr indent="-342900" algn="r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cs typeface="B Koodak" pitchFamily="2" charset="-78"/>
              </a:rPr>
              <a:t>ارزیابی تکنولوژی</a:t>
            </a:r>
          </a:p>
          <a:p>
            <a:pPr indent="-342900" algn="r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cs typeface="B Koodak" pitchFamily="2" charset="-78"/>
              </a:rPr>
              <a:t>ممیزی تکنولوژی</a:t>
            </a:r>
          </a:p>
          <a:p>
            <a:pPr indent="-342900" algn="r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cs typeface="B Koodak" pitchFamily="2" charset="-78"/>
              </a:rPr>
              <a:t>ارزیابی نیاز تکنولوژی</a:t>
            </a:r>
          </a:p>
          <a:p>
            <a:pPr indent="-342900" algn="r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cs typeface="B Koodak" pitchFamily="2" charset="-78"/>
              </a:rPr>
              <a:t>ارزیابی توانمندی تکنولوژی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4567" y="936625"/>
            <a:ext cx="3382721" cy="41549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2400" dirty="0" smtClean="0">
              <a:cs typeface="B Titr" pitchFamily="2" charset="-78"/>
            </a:endParaRP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 smtClean="0">
                <a:solidFill>
                  <a:srgbClr val="FFC000"/>
                </a:solidFill>
                <a:cs typeface="B Titr" pitchFamily="2" charset="-78"/>
              </a:rPr>
              <a:t>چرخه </a:t>
            </a:r>
            <a:r>
              <a:rPr lang="fa-IR" sz="3200" dirty="0">
                <a:solidFill>
                  <a:srgbClr val="FFC000"/>
                </a:solidFill>
                <a:cs typeface="B Titr" pitchFamily="2" charset="-78"/>
              </a:rPr>
              <a:t>حیات </a:t>
            </a:r>
            <a:r>
              <a:rPr lang="fa-IR" sz="3200" dirty="0" smtClean="0">
                <a:solidFill>
                  <a:srgbClr val="FFC000"/>
                </a:solidFill>
                <a:cs typeface="B Titr" pitchFamily="2" charset="-78"/>
              </a:rPr>
              <a:t>تکنولوژی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2400" dirty="0">
              <a:cs typeface="B Titr" pitchFamily="2" charset="-78"/>
            </a:endParaRPr>
          </a:p>
          <a:p>
            <a:pPr marL="342900" indent="-342900"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>
                <a:latin typeface="+mn-lt"/>
                <a:cs typeface="B Koodak" pitchFamily="2" charset="-78"/>
              </a:rPr>
              <a:t>مرحله  توسعه تکنولوژی</a:t>
            </a:r>
          </a:p>
          <a:p>
            <a:pPr marL="342900" indent="-342900"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>
                <a:latin typeface="+mn-lt"/>
                <a:cs typeface="B Koodak" pitchFamily="2" charset="-78"/>
              </a:rPr>
              <a:t>مرحله رشد تکنولوژی</a:t>
            </a:r>
          </a:p>
          <a:p>
            <a:pPr marL="342900" indent="-342900"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>
                <a:latin typeface="+mn-lt"/>
                <a:cs typeface="B Koodak" pitchFamily="2" charset="-78"/>
              </a:rPr>
              <a:t>مرحله بلوغ تکنولوژی</a:t>
            </a:r>
          </a:p>
          <a:p>
            <a:pPr marL="342900" indent="-342900"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>
                <a:latin typeface="+mn-lt"/>
                <a:cs typeface="B Koodak" pitchFamily="2" charset="-78"/>
              </a:rPr>
              <a:t>مرحله پیری تکنولوژی</a:t>
            </a:r>
            <a:endParaRPr lang="en-US" sz="2400" dirty="0">
              <a:latin typeface="+mn-lt"/>
              <a:cs typeface="B Koodak" pitchFamily="2" charset="-7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67400" y="381000"/>
            <a:ext cx="28600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3200" dirty="0">
                <a:solidFill>
                  <a:srgbClr val="FFC000"/>
                </a:solidFill>
                <a:cs typeface="B Titr" pitchFamily="2" charset="-78"/>
              </a:rPr>
              <a:t>تاریخچه</a:t>
            </a:r>
            <a:r>
              <a:rPr lang="fa-IR" sz="3200" dirty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fa-IR" sz="3200" dirty="0">
                <a:solidFill>
                  <a:srgbClr val="FFC000"/>
                </a:solidFill>
                <a:cs typeface="B Titr" pitchFamily="2" charset="-78"/>
              </a:rPr>
              <a:t>تکنولوژی</a:t>
            </a:r>
            <a:endParaRPr lang="en-US" sz="3200" dirty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8229600" cy="5029201"/>
          </a:xfrm>
        </p:spPr>
        <p:txBody>
          <a:bodyPr>
            <a:normAutofit/>
          </a:bodyPr>
          <a:lstStyle/>
          <a:p>
            <a:pPr marL="109728" indent="0" algn="just" rtl="1">
              <a:lnSpc>
                <a:spcPct val="150000"/>
              </a:lnSpc>
              <a:buNone/>
            </a:pPr>
            <a:r>
              <a:rPr lang="fa-IR" sz="3200" dirty="0" smtClean="0">
                <a:solidFill>
                  <a:srgbClr val="FFC000"/>
                </a:solidFill>
                <a:cs typeface="B Titr" pitchFamily="2" charset="-78"/>
              </a:rPr>
              <a:t>تعریف تکنولوژی</a:t>
            </a:r>
          </a:p>
          <a:p>
            <a:pPr algn="just" rtl="1">
              <a:lnSpc>
                <a:spcPct val="150000"/>
              </a:lnSpc>
            </a:pPr>
            <a:endParaRPr lang="fa-IR" sz="2400" dirty="0" smtClean="0">
              <a:cs typeface="B Koodak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Koodak" pitchFamily="2" charset="-78"/>
              </a:rPr>
              <a:t>تکنولوژی ریشه یونانی دارد واز کلمه </a:t>
            </a:r>
            <a:r>
              <a:rPr lang="en-US" sz="2400" dirty="0" err="1" smtClean="0">
                <a:cs typeface="B Koodak" pitchFamily="2" charset="-78"/>
              </a:rPr>
              <a:t>Techne</a:t>
            </a:r>
            <a:r>
              <a:rPr lang="fa-IR" sz="2400" dirty="0" smtClean="0">
                <a:cs typeface="B Koodak" pitchFamily="2" charset="-78"/>
              </a:rPr>
              <a:t> و </a:t>
            </a:r>
            <a:r>
              <a:rPr lang="en-US" sz="2400" dirty="0" err="1" smtClean="0">
                <a:cs typeface="B Koodak" pitchFamily="2" charset="-78"/>
              </a:rPr>
              <a:t>Logie</a:t>
            </a:r>
            <a:r>
              <a:rPr lang="fa-IR" sz="2400" dirty="0" smtClean="0">
                <a:cs typeface="B Koodak" pitchFamily="2" charset="-78"/>
              </a:rPr>
              <a:t> تشکیل شده است </a:t>
            </a:r>
            <a:r>
              <a:rPr lang="en-US" sz="2400" dirty="0" err="1" smtClean="0">
                <a:cs typeface="B Koodak" pitchFamily="2" charset="-78"/>
              </a:rPr>
              <a:t>Techne</a:t>
            </a:r>
            <a:r>
              <a:rPr lang="en-US" sz="2400" dirty="0" smtClean="0">
                <a:cs typeface="B Koodak" pitchFamily="2" charset="-78"/>
              </a:rPr>
              <a:t> </a:t>
            </a:r>
            <a:r>
              <a:rPr lang="fa-IR" sz="2400" dirty="0" smtClean="0">
                <a:cs typeface="B Koodak" pitchFamily="2" charset="-78"/>
              </a:rPr>
              <a:t> به معنی هنر و آفریده دست انسان است و </a:t>
            </a:r>
            <a:r>
              <a:rPr lang="en-US" sz="2400" dirty="0" err="1" smtClean="0">
                <a:cs typeface="B Koodak" pitchFamily="2" charset="-78"/>
              </a:rPr>
              <a:t>Logie</a:t>
            </a:r>
            <a:r>
              <a:rPr lang="fa-IR" sz="2400" dirty="0" smtClean="0">
                <a:cs typeface="B Koodak" pitchFamily="2" charset="-78"/>
              </a:rPr>
              <a:t> به معنای دانش و خرد است.تکنولوژی ابزاری برای تغییر شکل ورودی ها به محصولات قابل ارائه به بازار است. </a:t>
            </a:r>
            <a:endParaRPr lang="en-US" sz="2400" dirty="0" smtClean="0">
              <a:cs typeface="B Koodak" pitchFamily="2" charset="-78"/>
            </a:endParaRPr>
          </a:p>
          <a:p>
            <a:pPr algn="r"/>
            <a:endParaRPr lang="fa-IR" sz="2400" dirty="0" smtClean="0">
              <a:cs typeface="B Koodak" pitchFamily="2" charset="-78"/>
            </a:endParaRPr>
          </a:p>
          <a:p>
            <a:pPr algn="r" rtl="1"/>
            <a:r>
              <a:rPr lang="fa-IR" sz="2400" dirty="0" smtClean="0">
                <a:cs typeface="B Koodak" pitchFamily="2" charset="-78"/>
              </a:rPr>
              <a:t> تکنولوژی ابزاری برای تغییر شکل ورودیها به محصولات قابل ارئه به بازار است.</a:t>
            </a:r>
            <a:endParaRPr lang="en-US" sz="2400" dirty="0" smtClean="0">
              <a:cs typeface="B Koodak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924800" cy="5867400"/>
          </a:xfrm>
        </p:spPr>
        <p:txBody>
          <a:bodyPr/>
          <a:lstStyle/>
          <a:p>
            <a:pPr marL="0" indent="0" algn="r" rtl="1" eaLnBrk="1" hangingPunct="1">
              <a:lnSpc>
                <a:spcPct val="120000"/>
              </a:lnSpc>
              <a:spcBef>
                <a:spcPct val="0"/>
              </a:spcBef>
              <a:buFont typeface="Wingdings 3" pitchFamily="18" charset="2"/>
              <a:buNone/>
            </a:pPr>
            <a:endParaRPr lang="fa-IR" sz="1800" dirty="0" smtClean="0">
              <a:cs typeface="B Nazanin" pitchFamily="2" charset="-78"/>
            </a:endParaRPr>
          </a:p>
          <a:p>
            <a:pPr marL="0" indent="0" algn="r" rtl="1" eaLnBrk="1" hangingPunct="1">
              <a:lnSpc>
                <a:spcPct val="12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fa-IR" sz="3200" dirty="0" smtClean="0">
                <a:solidFill>
                  <a:srgbClr val="FFC000"/>
                </a:solidFill>
                <a:cs typeface="B Titr" pitchFamily="2" charset="-78"/>
              </a:rPr>
              <a:t>طبقه بندی تکنولوژی</a:t>
            </a:r>
            <a:endParaRPr lang="en-US" sz="3200" dirty="0" smtClean="0">
              <a:solidFill>
                <a:srgbClr val="FFC000"/>
              </a:solidFill>
              <a:cs typeface="B Titr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endParaRPr lang="fa-IR" sz="24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  الف) تکنولوژیهای جدید</a:t>
            </a:r>
            <a:endParaRPr lang="en-US" sz="24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  ب) تکنولوژی نو ظهور</a:t>
            </a:r>
            <a:endParaRPr lang="en-US" sz="24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  ج) تکنولوژی برتر</a:t>
            </a:r>
            <a:endParaRPr lang="en-US" sz="24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  د) تکنولوژی سطح پایین</a:t>
            </a: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  ه) تکنولوژی سطوح میانه</a:t>
            </a:r>
            <a:endParaRPr lang="en-US" sz="24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  و) تکنولوژی مناسب </a:t>
            </a:r>
            <a:endParaRPr lang="en-US" sz="24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  ز) تکنولوژی تلویحی</a:t>
            </a:r>
            <a:endParaRPr lang="en-US" sz="2400" dirty="0" smtClean="0">
              <a:cs typeface="B Koodak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7400" y="304800"/>
            <a:ext cx="3079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800" dirty="0">
                <a:solidFill>
                  <a:srgbClr val="FFC000"/>
                </a:solidFill>
                <a:cs typeface="B Titr" pitchFamily="2" charset="-78"/>
              </a:rPr>
              <a:t>تکنولوژی و </a:t>
            </a:r>
            <a:r>
              <a:rPr lang="fa-IR" sz="3200" dirty="0">
                <a:solidFill>
                  <a:srgbClr val="FFC000"/>
                </a:solidFill>
                <a:cs typeface="B Titr" pitchFamily="2" charset="-78"/>
              </a:rPr>
              <a:t>توسعه</a:t>
            </a:r>
            <a:endParaRPr lang="en-US" sz="3200" dirty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796925"/>
            <a:ext cx="871855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</a:pPr>
            <a:endParaRPr lang="fa-IR" sz="2800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rgbClr val="FFC000"/>
                </a:solidFill>
                <a:cs typeface="B Titr" pitchFamily="2" charset="-78"/>
              </a:rPr>
              <a:t>روند </a:t>
            </a:r>
            <a:r>
              <a:rPr lang="fa-IR" sz="3200" dirty="0">
                <a:solidFill>
                  <a:srgbClr val="FFC000"/>
                </a:solidFill>
                <a:cs typeface="B Titr" pitchFamily="2" charset="-78"/>
              </a:rPr>
              <a:t>توسعه  تکنولوژی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    </a:t>
            </a: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الف</a:t>
            </a:r>
            <a:r>
              <a:rPr lang="fa-IR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) تعریف روند تکنولوژی: </a:t>
            </a:r>
          </a:p>
          <a:p>
            <a:pPr algn="just" rtl="1">
              <a:lnSpc>
                <a:spcPct val="150000"/>
              </a:lnSpc>
            </a:pPr>
            <a:endParaRPr lang="fa-IR" sz="20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200" dirty="0" smtClean="0">
                <a:cs typeface="B Koodak" pitchFamily="2" charset="-78"/>
              </a:rPr>
              <a:t> -  روند </a:t>
            </a:r>
            <a:r>
              <a:rPr lang="fa-IR" sz="2200" dirty="0">
                <a:cs typeface="B Koodak" pitchFamily="2" charset="-78"/>
              </a:rPr>
              <a:t>عبارتست از دیدگاه یک گروه در خصوص رسیدن به نقطه ای که قصد رفتن به آنجا را دارند. </a:t>
            </a:r>
          </a:p>
          <a:p>
            <a:pPr algn="just" rtl="1">
              <a:lnSpc>
                <a:spcPct val="150000"/>
              </a:lnSpc>
            </a:pPr>
            <a:endParaRPr lang="fa-IR" sz="22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200" dirty="0" smtClean="0">
                <a:cs typeface="B Koodak" pitchFamily="2" charset="-78"/>
              </a:rPr>
              <a:t> - روند </a:t>
            </a:r>
            <a:r>
              <a:rPr lang="fa-IR" sz="2200" dirty="0">
                <a:cs typeface="B Koodak" pitchFamily="2" charset="-78"/>
              </a:rPr>
              <a:t>ابزار جامعی است برای کمک به سازمانها جهت درک بهتر بازارهای آینده و تصمیم گیری آگاهانه در خصوص سرمایه گذاری تکنولوژی. </a:t>
            </a:r>
          </a:p>
          <a:p>
            <a:pPr algn="just" rtl="1">
              <a:lnSpc>
                <a:spcPct val="150000"/>
              </a:lnSpc>
            </a:pPr>
            <a:endParaRPr lang="fa-IR" sz="2000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3733801"/>
          </a:xfrm>
        </p:spPr>
        <p:txBody>
          <a:bodyPr rtlCol="0">
            <a:normAutofit fontScale="92500" lnSpcReduction="20000"/>
          </a:bodyPr>
          <a:lstStyle/>
          <a:p>
            <a:pPr marL="0" indent="0" algn="just" rt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2400" dirty="0" smtClean="0">
                <a:cs typeface="B Koodak" pitchFamily="2" charset="-78"/>
              </a:rPr>
              <a:t>   </a:t>
            </a:r>
            <a:r>
              <a:rPr lang="fa-IR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ب</a:t>
            </a:r>
            <a:r>
              <a:rPr lang="fa-IR" sz="2600" dirty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) اهمییت روند تکنولوژی </a:t>
            </a:r>
            <a:endParaRPr lang="en-US" sz="2600" dirty="0">
              <a:solidFill>
                <a:schemeClr val="accent1">
                  <a:lumMod val="60000"/>
                  <a:lumOff val="40000"/>
                </a:schemeClr>
              </a:solidFill>
              <a:cs typeface="B Koodak" pitchFamily="2" charset="-78"/>
            </a:endParaRPr>
          </a:p>
          <a:p>
            <a:pPr marL="0" indent="0" algn="just" rt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fa-IR" sz="2400" dirty="0" smtClean="0">
              <a:cs typeface="B Koodak" pitchFamily="2" charset="-78"/>
            </a:endParaRPr>
          </a:p>
          <a:p>
            <a:pPr marL="0" indent="0" algn="just" rt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2400" dirty="0" smtClean="0">
                <a:cs typeface="B Koodak" pitchFamily="2" charset="-78"/>
              </a:rPr>
              <a:t>. </a:t>
            </a:r>
            <a:r>
              <a:rPr lang="fa-IR" sz="2400" dirty="0">
                <a:cs typeface="B Koodak" pitchFamily="2" charset="-78"/>
              </a:rPr>
              <a:t>پیچیده تر شدن محصولات </a:t>
            </a:r>
            <a:endParaRPr lang="en-US" sz="2400" dirty="0">
              <a:cs typeface="B Koodak" pitchFamily="2" charset="-78"/>
            </a:endParaRPr>
          </a:p>
          <a:p>
            <a:pPr marL="0" indent="0" algn="just" rt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2400" dirty="0">
                <a:cs typeface="B Koodak" pitchFamily="2" charset="-78"/>
              </a:rPr>
              <a:t>. مشتری محور شدن محصولات </a:t>
            </a:r>
            <a:endParaRPr lang="en-US" sz="2400" dirty="0">
              <a:cs typeface="B Koodak" pitchFamily="2" charset="-78"/>
            </a:endParaRPr>
          </a:p>
          <a:p>
            <a:pPr marL="0" indent="0" algn="just" rt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2400" dirty="0">
                <a:cs typeface="B Koodak" pitchFamily="2" charset="-78"/>
              </a:rPr>
              <a:t>. لحظه ای شدن تقاضای بازار و کاهش عمر محصولات در بازار</a:t>
            </a:r>
            <a:endParaRPr lang="en-US" sz="2400" dirty="0">
              <a:cs typeface="B Koodak" pitchFamily="2" charset="-78"/>
            </a:endParaRPr>
          </a:p>
          <a:p>
            <a:pPr marL="0" indent="0" algn="just" rt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2400" dirty="0">
                <a:cs typeface="B Koodak" pitchFamily="2" charset="-78"/>
              </a:rPr>
              <a:t>. هزینه های سرسام آور</a:t>
            </a:r>
            <a:r>
              <a:rPr lang="en-US" sz="2400" dirty="0">
                <a:cs typeface="B Koodak" pitchFamily="2" charset="-78"/>
              </a:rPr>
              <a:t>R&amp;D</a:t>
            </a:r>
          </a:p>
          <a:p>
            <a:pPr marL="0" indent="0" algn="just" rt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2400" dirty="0">
                <a:cs typeface="B Koodak" pitchFamily="2" charset="-78"/>
              </a:rPr>
              <a:t>. کاهش بودجه ها</a:t>
            </a:r>
            <a:endParaRPr lang="en-US" sz="2400" dirty="0">
              <a:cs typeface="B Koodak" pitchFamily="2" charset="-78"/>
            </a:endParaRPr>
          </a:p>
          <a:p>
            <a:pPr marL="0" indent="0" algn="just" rt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2400" dirty="0">
                <a:cs typeface="B Koodak" pitchFamily="2" charset="-78"/>
              </a:rPr>
              <a:t>. بی رحمی رقابتی بخصوص در برابر کشورهایی که دارای تکنولوژی پیشرفته تر و نیروی کار ارزان تر هستند.</a:t>
            </a:r>
            <a:endParaRPr lang="en-US" sz="2400" dirty="0">
              <a:cs typeface="B Koodak" pitchFamily="2" charset="-78"/>
            </a:endParaRPr>
          </a:p>
          <a:p>
            <a:pPr marL="0" indent="0" algn="just" rt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2400" dirty="0">
                <a:cs typeface="B Koodak" pitchFamily="2" charset="-78"/>
              </a:rPr>
              <a:t>. بالا بودن ریسک در سرمایه گذاری های تکنولوژیکی</a:t>
            </a:r>
            <a:endParaRPr lang="en-US" sz="2400" dirty="0">
              <a:cs typeface="B Koodak" pitchFamily="2" charset="-78"/>
            </a:endParaRPr>
          </a:p>
          <a:p>
            <a:pPr marL="6858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1112838"/>
          </a:xfrm>
        </p:spPr>
        <p:txBody>
          <a:bodyPr>
            <a:normAutofit/>
          </a:bodyPr>
          <a:lstStyle/>
          <a:p>
            <a:pPr algn="r"/>
            <a:r>
              <a:rPr lang="fa-IR" sz="2200" dirty="0" smtClean="0">
                <a:cs typeface="B Koodak" pitchFamily="2" charset="-78"/>
              </a:rPr>
              <a:t>روند چشم انداز موقعیتی را که شرکت یا صنعت می خواهذ به آن دست یابد و همچنین تکنولوژیهای مورد نیاز برای رسیدن به هدف مذکور را ترسیم می کند.</a:t>
            </a:r>
            <a:br>
              <a:rPr lang="fa-IR" sz="2200" dirty="0" smtClean="0">
                <a:cs typeface="B Koodak" pitchFamily="2" charset="-78"/>
              </a:rPr>
            </a:br>
            <a:endParaRPr lang="en-US" sz="2200" dirty="0">
              <a:cs typeface="B Koodak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5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5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5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5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7"/>
          <p:cNvSpPr>
            <a:spLocks noGrp="1"/>
          </p:cNvSpPr>
          <p:nvPr>
            <p:ph idx="1"/>
          </p:nvPr>
        </p:nvSpPr>
        <p:spPr>
          <a:xfrm>
            <a:off x="1066800" y="1295400"/>
            <a:ext cx="7620000" cy="4572000"/>
          </a:xfrm>
        </p:spPr>
        <p:txBody>
          <a:bodyPr/>
          <a:lstStyle/>
          <a:p>
            <a:pPr algn="just" rtl="1" eaLnBrk="1" hangingPunct="1"/>
            <a:endParaRPr lang="fa-IR" sz="2400" dirty="0" smtClean="0">
              <a:cs typeface="B Koodak" pitchFamily="2" charset="-78"/>
            </a:endParaRPr>
          </a:p>
          <a:p>
            <a:pPr algn="just" rtl="1" eaLnBrk="1" hangingPunct="1"/>
            <a:r>
              <a:rPr lang="fa-IR" sz="2400" dirty="0" smtClean="0">
                <a:cs typeface="B Koodak" pitchFamily="2" charset="-78"/>
              </a:rPr>
              <a:t>ارزیابی تکنولوژی تلاشی سیستماتیک برای پیش بینی کلیه نتایج حاصل از بکارگیری یک تکنولوژی خاص است.</a:t>
            </a:r>
          </a:p>
          <a:p>
            <a:pPr algn="just" rtl="1" eaLnBrk="1" hangingPunct="1"/>
            <a:endParaRPr lang="fa-IR" sz="2400" dirty="0" smtClean="0">
              <a:cs typeface="B Koodak" pitchFamily="2" charset="-78"/>
            </a:endParaRPr>
          </a:p>
          <a:p>
            <a:pPr algn="just" rtl="1" eaLnBrk="1" hangingPunct="1"/>
            <a:endParaRPr lang="fa-IR" sz="2400" dirty="0" smtClean="0">
              <a:cs typeface="B Koodak" pitchFamily="2" charset="-78"/>
            </a:endParaRPr>
          </a:p>
          <a:p>
            <a:pPr algn="just" rtl="1" eaLnBrk="1" hangingPunct="1"/>
            <a:r>
              <a:rPr lang="fa-IR" sz="2400" dirty="0" smtClean="0">
                <a:cs typeface="B Koodak" pitchFamily="2" charset="-78"/>
              </a:rPr>
              <a:t>ارزیابی تکنولوژی انطباق وتلاشهای آگاهانه از انتخاب تکنولوژی است.</a:t>
            </a:r>
          </a:p>
          <a:p>
            <a:pPr algn="just" rtl="1" eaLnBrk="1" hangingPunct="1"/>
            <a:endParaRPr lang="fa-IR" sz="2400" dirty="0" smtClean="0">
              <a:cs typeface="B Koodak" pitchFamily="2" charset="-78"/>
            </a:endParaRPr>
          </a:p>
          <a:p>
            <a:pPr algn="just" rtl="1" eaLnBrk="1" hangingPunct="1"/>
            <a:endParaRPr lang="fa-IR" sz="2400" dirty="0" smtClean="0">
              <a:cs typeface="B Koodak" pitchFamily="2" charset="-78"/>
            </a:endParaRPr>
          </a:p>
          <a:p>
            <a:pPr algn="just" rtl="1" eaLnBrk="1" hangingPunct="1"/>
            <a:r>
              <a:rPr lang="fa-IR" sz="2400" dirty="0" smtClean="0">
                <a:cs typeface="B Koodak" pitchFamily="2" charset="-78"/>
              </a:rPr>
              <a:t>ارزیابی تکنولوژی یک هنر است و ارزیاب باید هنرمند باشد.</a:t>
            </a:r>
            <a:endParaRPr lang="en-US" sz="2400" dirty="0" smtClean="0">
              <a:cs typeface="B Koodak" pitchFamily="2" charset="-7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77200" cy="11430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fa-IR" dirty="0" smtClean="0">
                <a:solidFill>
                  <a:srgbClr val="FFC000"/>
                </a:solidFill>
                <a:cs typeface="B Titr" pitchFamily="2" charset="-78"/>
              </a:rPr>
              <a:t>تعریف ارزیابی تکنولوژی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7772400" cy="5715000"/>
          </a:xfrm>
        </p:spPr>
        <p:txBody>
          <a:bodyPr>
            <a:normAutofit/>
          </a:bodyPr>
          <a:lstStyle/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fa-IR" sz="3200" dirty="0" smtClean="0">
                <a:solidFill>
                  <a:srgbClr val="FFC000"/>
                </a:solidFill>
                <a:cs typeface="B Titr" pitchFamily="2" charset="-78"/>
              </a:rPr>
              <a:t>ممیزی تکنولوژی</a:t>
            </a: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ممیزی تکنولوژی در سطح بنگاه بوده و جهت ارزیابی و جهت ارزیابی تکنولوژی های بخش خاصی از سازمانها به کار می رود. </a:t>
            </a:r>
            <a:endParaRPr lang="en-US" sz="24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endParaRPr lang="fa-IR" dirty="0" smtClean="0">
              <a:cs typeface="B Nazanin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a-IR" sz="3200" dirty="0" smtClean="0">
              <a:solidFill>
                <a:srgbClr val="FFC000"/>
              </a:solidFill>
              <a:cs typeface="B Titr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a-IR" sz="3200" dirty="0" smtClean="0">
                <a:solidFill>
                  <a:srgbClr val="FFC000"/>
                </a:solidFill>
                <a:cs typeface="B Titr" pitchFamily="2" charset="-78"/>
              </a:rPr>
              <a:t>تعریف ارزیابی نیاز تکنولوژی</a:t>
            </a:r>
            <a:endParaRPr lang="fa-IR" sz="3200" dirty="0" smtClean="0">
              <a:solidFill>
                <a:srgbClr val="FFC000"/>
              </a:solidFill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ارزیابی نیاز تکنولوژی چهارچوب و ابزاری است که برای تشخیص و تعیین قابلیتهای مورد نیاز برای اجرای الویت های تکنولوژی که در کشورهای در حال توسعه طراحی شده است.</a:t>
            </a:r>
            <a:endParaRPr lang="en-US" sz="24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077200" cy="5105400"/>
          </a:xfrm>
        </p:spPr>
        <p:txBody>
          <a:bodyPr>
            <a:normAutofit fontScale="92500" lnSpcReduction="20000"/>
          </a:bodyPr>
          <a:lstStyle/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a-IR" sz="3200" dirty="0" smtClean="0">
                <a:solidFill>
                  <a:srgbClr val="FFC000"/>
                </a:solidFill>
                <a:cs typeface="B Titr" pitchFamily="2" charset="-78"/>
              </a:rPr>
              <a:t>تعریف ارزیابی توانمندی تکنولوژی</a:t>
            </a:r>
            <a:endParaRPr lang="en-US" sz="3200" dirty="0" smtClean="0">
              <a:solidFill>
                <a:srgbClr val="FFC000"/>
              </a:solidFill>
              <a:cs typeface="B Titr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a-IR" sz="22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a-IR" sz="2400" dirty="0" smtClean="0">
                <a:cs typeface="B Koodak" pitchFamily="2" charset="-78"/>
              </a:rPr>
              <a:t>ارزیابی توانمندی تکنولوژی صحبت از شناخت توانمندی فنی بنگاه می نماید.</a:t>
            </a:r>
            <a:endParaRPr lang="en-US" sz="24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a-IR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  </a:t>
            </a: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Koodak" pitchFamily="2" charset="-78"/>
              </a:rPr>
              <a:t>ماتریس جذابیت ـ توانایی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cs typeface="B Koodak" pitchFamily="2" charset="-78"/>
            </a:endParaRPr>
          </a:p>
          <a:p>
            <a:pPr marL="0" indent="0" algn="r" rtl="1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fa-IR" dirty="0" smtClean="0">
                <a:cs typeface="B Nazanin" pitchFamily="2" charset="-78"/>
              </a:rPr>
              <a:t>. </a:t>
            </a:r>
            <a:r>
              <a:rPr lang="fa-IR" sz="2400" dirty="0" smtClean="0">
                <a:cs typeface="B Koodak" pitchFamily="2" charset="-78"/>
              </a:rPr>
              <a:t>در ناحیه </a:t>
            </a:r>
            <a:r>
              <a:rPr lang="en-US" sz="2400" dirty="0" smtClean="0">
                <a:cs typeface="B Koodak" pitchFamily="2" charset="-78"/>
              </a:rPr>
              <a:t>A1</a:t>
            </a:r>
            <a:r>
              <a:rPr lang="fa-IR" sz="2400" dirty="0" smtClean="0">
                <a:cs typeface="B Koodak" pitchFamily="2" charset="-78"/>
              </a:rPr>
              <a:t> میزان توانایی پایین و میزان جذابیت پایین</a:t>
            </a:r>
            <a:endParaRPr lang="en-US" sz="24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fa-IR" sz="2400" dirty="0" smtClean="0">
                <a:cs typeface="B Koodak" pitchFamily="2" charset="-78"/>
              </a:rPr>
              <a:t>. در ناحیه</a:t>
            </a:r>
            <a:r>
              <a:rPr lang="en-US" sz="2400" dirty="0" smtClean="0">
                <a:cs typeface="B Koodak" pitchFamily="2" charset="-78"/>
              </a:rPr>
              <a:t>A2 </a:t>
            </a:r>
            <a:r>
              <a:rPr lang="fa-IR" sz="2400" dirty="0" smtClean="0">
                <a:cs typeface="B Koodak" pitchFamily="2" charset="-78"/>
              </a:rPr>
              <a:t>میزان توانایی بالا و میزان جذابیت پایین</a:t>
            </a:r>
            <a:endParaRPr lang="en-US" sz="24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fa-IR" sz="2400" dirty="0" smtClean="0">
                <a:cs typeface="B Koodak" pitchFamily="2" charset="-78"/>
              </a:rPr>
              <a:t>. در ناحیه </a:t>
            </a:r>
            <a:r>
              <a:rPr lang="en-US" sz="2400" dirty="0" smtClean="0">
                <a:cs typeface="B Koodak" pitchFamily="2" charset="-78"/>
              </a:rPr>
              <a:t>A3</a:t>
            </a:r>
            <a:r>
              <a:rPr lang="fa-IR" sz="2400" dirty="0" smtClean="0">
                <a:cs typeface="B Koodak" pitchFamily="2" charset="-78"/>
              </a:rPr>
              <a:t>میزان توانایی پایین و میزان جذابیت بالا</a:t>
            </a:r>
            <a:endParaRPr lang="en-US" sz="2400" dirty="0" smtClean="0">
              <a:cs typeface="B Koodak" pitchFamily="2" charset="-78"/>
            </a:endParaRPr>
          </a:p>
          <a:p>
            <a:pPr marL="0" indent="0" algn="r" rtl="1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fa-IR" sz="2400" dirty="0" smtClean="0">
                <a:cs typeface="B Koodak" pitchFamily="2" charset="-78"/>
              </a:rPr>
              <a:t>. در ناحیه</a:t>
            </a:r>
            <a:r>
              <a:rPr lang="en-US" sz="2400" dirty="0" smtClean="0">
                <a:cs typeface="B Koodak" pitchFamily="2" charset="-78"/>
              </a:rPr>
              <a:t>A4 </a:t>
            </a:r>
            <a:r>
              <a:rPr lang="fa-IR" sz="2400" dirty="0" smtClean="0">
                <a:cs typeface="B Koodak" pitchFamily="2" charset="-78"/>
              </a:rPr>
              <a:t>میزان توانایی بالا و میزان جذابیت بالا</a:t>
            </a:r>
            <a:endParaRPr lang="en-US" sz="2400" dirty="0" smtClean="0">
              <a:cs typeface="B Koodak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2010-06-10T18:20:06Z</outs:dateTime>
      <outs:isPinned>true</outs:isPinned>
    </outs:relatedDate>
    <outs:relatedDate>
      <outs:type>2</outs:type>
      <outs:displayName>Created</outs:displayName>
      <outs:dateTime>2010-06-01T15:17:37Z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Dimo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HATEF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DE980232-E38D-4DEA-BBDB-538C29A639DF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592</TotalTime>
  <Words>783</Words>
  <Application>Microsoft Office PowerPoint</Application>
  <PresentationFormat>On-screen Show (4:3)</PresentationFormat>
  <Paragraphs>128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Lucida Sans Unicode</vt:lpstr>
      <vt:lpstr>B Koodak</vt:lpstr>
      <vt:lpstr>B Nazanin</vt:lpstr>
      <vt:lpstr>B Titr</vt:lpstr>
      <vt:lpstr>Wingdings 3</vt:lpstr>
      <vt:lpstr>Gill Sans MT</vt:lpstr>
      <vt:lpstr>Calibri</vt:lpstr>
      <vt:lpstr>Verdana</vt:lpstr>
      <vt:lpstr>Wingdings 2</vt:lpstr>
      <vt:lpstr>Concourse</vt:lpstr>
      <vt:lpstr>ارزیابی تكنولوژي</vt:lpstr>
      <vt:lpstr>Slide 2</vt:lpstr>
      <vt:lpstr>Slide 3</vt:lpstr>
      <vt:lpstr>Slide 4</vt:lpstr>
      <vt:lpstr>Slide 5</vt:lpstr>
      <vt:lpstr>روند چشم انداز موقعیتی را که شرکت یا صنعت می خواهذ به آن دست یابد و همچنین تکنولوژیهای مورد نیاز برای رسیدن به هدف مذکور را ترسیم می کند. </vt:lpstr>
      <vt:lpstr>تعریف ارزیابی تکنولوژی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تاریخچه تکنولوژی</dc:title>
  <dc:creator>Dimo</dc:creator>
  <cp:lastModifiedBy>Administrator</cp:lastModifiedBy>
  <cp:revision>58</cp:revision>
  <dcterms:created xsi:type="dcterms:W3CDTF">2010-06-01T15:17:37Z</dcterms:created>
  <dcterms:modified xsi:type="dcterms:W3CDTF">2016-03-16T18:29:10Z</dcterms:modified>
</cp:coreProperties>
</file>